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6"/>
    <p:sldId id="257" r:id="rId67"/>
    <p:sldId id="258" r:id="rId68"/>
    <p:sldId id="259" r:id="rId69"/>
    <p:sldId id="260" r:id="rId70"/>
    <p:sldId id="261" r:id="rId71"/>
    <p:sldId id="262" r:id="rId72"/>
    <p:sldId id="263" r:id="rId73"/>
    <p:sldId id="264" r:id="rId74"/>
    <p:sldId id="265" r:id="rId75"/>
    <p:sldId id="266" r:id="rId76"/>
    <p:sldId id="267" r:id="rId77"/>
    <p:sldId id="268" r:id="rId78"/>
    <p:sldId id="269" r:id="rId79"/>
    <p:sldId id="270" r:id="rId80"/>
    <p:sldId id="271" r:id="rId81"/>
    <p:sldId id="272" r:id="rId82"/>
    <p:sldId id="273" r:id="rId83"/>
  </p:sldIdLst>
  <p:sldSz cx="97536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HK Grotesk" charset="1" panose="00000500000000000000"/>
      <p:regular r:id="rId34"/>
    </p:embeddedFont>
    <p:embeddedFont>
      <p:font typeface="HK Grotesk Bold" charset="1" panose="00000800000000000000"/>
      <p:regular r:id="rId35"/>
    </p:embeddedFont>
    <p:embeddedFont>
      <p:font typeface="HK Grotesk Italics" charset="1" panose="00000500000000000000"/>
      <p:regular r:id="rId36"/>
    </p:embeddedFont>
    <p:embeddedFont>
      <p:font typeface="HK Grotesk Bold Italics" charset="1" panose="00000800000000000000"/>
      <p:regular r:id="rId37"/>
    </p:embeddedFont>
    <p:embeddedFont>
      <p:font typeface="HK Grotesk Light" charset="1" panose="00000400000000000000"/>
      <p:regular r:id="rId38"/>
    </p:embeddedFont>
    <p:embeddedFont>
      <p:font typeface="HK Grotesk Light Italics" charset="1" panose="00000400000000000000"/>
      <p:regular r:id="rId39"/>
    </p:embeddedFont>
    <p:embeddedFont>
      <p:font typeface="HK Grotesk Medium" charset="1" panose="00000600000000000000"/>
      <p:regular r:id="rId40"/>
    </p:embeddedFont>
    <p:embeddedFont>
      <p:font typeface="HK Grotesk Medium Italics" charset="1" panose="00000600000000000000"/>
      <p:regular r:id="rId41"/>
    </p:embeddedFont>
    <p:embeddedFont>
      <p:font typeface="HK Grotesk Semi-Bold" charset="1" panose="00000700000000000000"/>
      <p:regular r:id="rId42"/>
    </p:embeddedFont>
    <p:embeddedFont>
      <p:font typeface="HK Grotesk Semi-Bold Italics" charset="1" panose="00000700000000000000"/>
      <p:regular r:id="rId43"/>
    </p:embeddedFont>
    <p:embeddedFont>
      <p:font typeface="Open Sans" charset="1" panose="020B0606030504020204"/>
      <p:regular r:id="rId44"/>
    </p:embeddedFont>
    <p:embeddedFont>
      <p:font typeface="Open Sans Bold" charset="1" panose="020B0806030504020204"/>
      <p:regular r:id="rId45"/>
    </p:embeddedFont>
    <p:embeddedFont>
      <p:font typeface="Open Sans Italics" charset="1" panose="020B0606030504020204"/>
      <p:regular r:id="rId46"/>
    </p:embeddedFont>
    <p:embeddedFont>
      <p:font typeface="Open Sans Bold Italics" charset="1" panose="020B0806030504020204"/>
      <p:regular r:id="rId47"/>
    </p:embeddedFont>
    <p:embeddedFont>
      <p:font typeface="Open Sans Light" charset="1" panose="020B0306030504020204"/>
      <p:regular r:id="rId48"/>
    </p:embeddedFont>
    <p:embeddedFont>
      <p:font typeface="Open Sans Light Italics" charset="1" panose="020B0306030504020204"/>
      <p:regular r:id="rId49"/>
    </p:embeddedFont>
    <p:embeddedFont>
      <p:font typeface="Open Sans Ultra-Bold" charset="1" panose="00000000000000000000"/>
      <p:regular r:id="rId50"/>
    </p:embeddedFont>
    <p:embeddedFont>
      <p:font typeface="Open Sans Ultra-Bold Italics" charset="1" panose="00000000000000000000"/>
      <p:regular r:id="rId51"/>
    </p:embeddedFont>
    <p:embeddedFont>
      <p:font typeface="Nunito Sans" charset="1" panose="00000500000000000000"/>
      <p:regular r:id="rId52"/>
    </p:embeddedFont>
    <p:embeddedFont>
      <p:font typeface="Nunito Sans Bold" charset="1" panose="00000800000000000000"/>
      <p:regular r:id="rId53"/>
    </p:embeddedFont>
    <p:embeddedFont>
      <p:font typeface="Nunito Sans Italics" charset="1" panose="00000500000000000000"/>
      <p:regular r:id="rId54"/>
    </p:embeddedFont>
    <p:embeddedFont>
      <p:font typeface="Nunito Sans Bold Italics" charset="1" panose="00000800000000000000"/>
      <p:regular r:id="rId55"/>
    </p:embeddedFont>
    <p:embeddedFont>
      <p:font typeface="Nunito Sans Extra-Light" charset="1" panose="00000300000000000000"/>
      <p:regular r:id="rId56"/>
    </p:embeddedFont>
    <p:embeddedFont>
      <p:font typeface="Nunito Sans Extra-Light Italics" charset="1" panose="00000300000000000000"/>
      <p:regular r:id="rId57"/>
    </p:embeddedFont>
    <p:embeddedFont>
      <p:font typeface="Nunito Sans Light" charset="1" panose="00000400000000000000"/>
      <p:regular r:id="rId58"/>
    </p:embeddedFont>
    <p:embeddedFont>
      <p:font typeface="Nunito Sans Light Italics" charset="1" panose="00000400000000000000"/>
      <p:regular r:id="rId59"/>
    </p:embeddedFont>
    <p:embeddedFont>
      <p:font typeface="Nunito Sans Semi-Bold" charset="1" panose="00000700000000000000"/>
      <p:regular r:id="rId60"/>
    </p:embeddedFont>
    <p:embeddedFont>
      <p:font typeface="Nunito Sans Semi-Bold Italics" charset="1" panose="00000700000000000000"/>
      <p:regular r:id="rId61"/>
    </p:embeddedFont>
    <p:embeddedFont>
      <p:font typeface="Nunito Sans Ultra-Bold" charset="1" panose="00000900000000000000"/>
      <p:regular r:id="rId62"/>
    </p:embeddedFont>
    <p:embeddedFont>
      <p:font typeface="Nunito Sans Ultra-Bold Italics" charset="1" panose="00000900000000000000"/>
      <p:regular r:id="rId63"/>
    </p:embeddedFont>
    <p:embeddedFont>
      <p:font typeface="Nunito Sans Heavy" charset="1" panose="00000A00000000000000"/>
      <p:regular r:id="rId64"/>
    </p:embeddedFont>
    <p:embeddedFont>
      <p:font typeface="Nunito Sans Heavy Italics" charset="1" panose="00000A0000000000000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slides/slide1.xml" Type="http://schemas.openxmlformats.org/officeDocument/2006/relationships/slide"/><Relationship Id="rId67" Target="slides/slide2.xml" Type="http://schemas.openxmlformats.org/officeDocument/2006/relationships/slide"/><Relationship Id="rId68" Target="slides/slide3.xml" Type="http://schemas.openxmlformats.org/officeDocument/2006/relationships/slide"/><Relationship Id="rId69" Target="slides/slide4.xml" Type="http://schemas.openxmlformats.org/officeDocument/2006/relationships/slide"/><Relationship Id="rId7" Target="fonts/font7.fntdata" Type="http://schemas.openxmlformats.org/officeDocument/2006/relationships/font"/><Relationship Id="rId70" Target="slides/slide5.xml" Type="http://schemas.openxmlformats.org/officeDocument/2006/relationships/slide"/><Relationship Id="rId71" Target="slides/slide6.xml" Type="http://schemas.openxmlformats.org/officeDocument/2006/relationships/slide"/><Relationship Id="rId72" Target="slides/slide7.xml" Type="http://schemas.openxmlformats.org/officeDocument/2006/relationships/slide"/><Relationship Id="rId73" Target="slides/slide8.xml" Type="http://schemas.openxmlformats.org/officeDocument/2006/relationships/slide"/><Relationship Id="rId74" Target="slides/slide9.xml" Type="http://schemas.openxmlformats.org/officeDocument/2006/relationships/slide"/><Relationship Id="rId75" Target="slides/slide10.xml" Type="http://schemas.openxmlformats.org/officeDocument/2006/relationships/slide"/><Relationship Id="rId76" Target="slides/slide11.xml" Type="http://schemas.openxmlformats.org/officeDocument/2006/relationships/slide"/><Relationship Id="rId77" Target="slides/slide12.xml" Type="http://schemas.openxmlformats.org/officeDocument/2006/relationships/slide"/><Relationship Id="rId78" Target="slides/slide13.xml" Type="http://schemas.openxmlformats.org/officeDocument/2006/relationships/slide"/><Relationship Id="rId79" Target="slides/slide14.xml" Type="http://schemas.openxmlformats.org/officeDocument/2006/relationships/slide"/><Relationship Id="rId8" Target="fonts/font8.fntdata" Type="http://schemas.openxmlformats.org/officeDocument/2006/relationships/font"/><Relationship Id="rId80" Target="slides/slide15.xml" Type="http://schemas.openxmlformats.org/officeDocument/2006/relationships/slide"/><Relationship Id="rId81" Target="slides/slide16.xml" Type="http://schemas.openxmlformats.org/officeDocument/2006/relationships/slide"/><Relationship Id="rId82" Target="slides/slide17.xml" Type="http://schemas.openxmlformats.org/officeDocument/2006/relationships/slide"/><Relationship Id="rId83" Target="slides/slide18.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svg" Type="http://schemas.openxmlformats.org/officeDocument/2006/relationships/image"/><Relationship Id="rId2" Target="../media/image43.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48.png" Type="http://schemas.openxmlformats.org/officeDocument/2006/relationships/image"/><Relationship Id="rId8" Target="../media/image49.svg" Type="http://schemas.openxmlformats.org/officeDocument/2006/relationships/image"/><Relationship Id="rId9" Target="../media/image5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 Id="rId4" Target="../media/image56.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Freeform 2" id="2"/>
          <p:cNvSpPr/>
          <p:nvPr/>
        </p:nvSpPr>
        <p:spPr>
          <a:xfrm flipH="false" flipV="false" rot="0">
            <a:off x="548640" y="3294048"/>
            <a:ext cx="4077325" cy="3368890"/>
          </a:xfrm>
          <a:custGeom>
            <a:avLst/>
            <a:gdLst/>
            <a:ahLst/>
            <a:cxnLst/>
            <a:rect r="r" b="b" t="t" l="l"/>
            <a:pathLst>
              <a:path h="3368890" w="4077325">
                <a:moveTo>
                  <a:pt x="0" y="0"/>
                </a:moveTo>
                <a:lnTo>
                  <a:pt x="4077325" y="0"/>
                </a:lnTo>
                <a:lnTo>
                  <a:pt x="4077325" y="3368890"/>
                </a:lnTo>
                <a:lnTo>
                  <a:pt x="0" y="3368890"/>
                </a:lnTo>
                <a:lnTo>
                  <a:pt x="0" y="0"/>
                </a:lnTo>
                <a:close/>
              </a:path>
            </a:pathLst>
          </a:custGeom>
          <a:blipFill>
            <a:blip r:embed="rId2">
              <a:alphaModFix amt="53000"/>
            </a:blip>
            <a:stretch>
              <a:fillRect l="0" t="0" r="0" b="0"/>
            </a:stretch>
          </a:blipFill>
        </p:spPr>
      </p:sp>
      <p:grpSp>
        <p:nvGrpSpPr>
          <p:cNvPr name="Group 3" id="3"/>
          <p:cNvGrpSpPr/>
          <p:nvPr/>
        </p:nvGrpSpPr>
        <p:grpSpPr>
          <a:xfrm rot="0">
            <a:off x="1070816" y="1212502"/>
            <a:ext cx="3392998" cy="4910114"/>
            <a:chOff x="0" y="0"/>
            <a:chExt cx="4523998" cy="6546818"/>
          </a:xfrm>
        </p:grpSpPr>
        <p:pic>
          <p:nvPicPr>
            <p:cNvPr name="Picture 4" id="4"/>
            <p:cNvPicPr>
              <a:picLocks noChangeAspect="true"/>
            </p:cNvPicPr>
            <p:nvPr/>
          </p:nvPicPr>
          <p:blipFill>
            <a:blip r:embed="rId3"/>
            <a:srcRect l="26965" t="0" r="26965" b="0"/>
            <a:stretch>
              <a:fillRect/>
            </a:stretch>
          </p:blipFill>
          <p:spPr>
            <a:xfrm flipH="false" flipV="false">
              <a:off x="0" y="0"/>
              <a:ext cx="4523998" cy="6546818"/>
            </a:xfrm>
            <a:prstGeom prst="rect">
              <a:avLst/>
            </a:prstGeom>
          </p:spPr>
        </p:pic>
      </p:grpSp>
      <p:grpSp>
        <p:nvGrpSpPr>
          <p:cNvPr name="Group 5" id="5"/>
          <p:cNvGrpSpPr/>
          <p:nvPr/>
        </p:nvGrpSpPr>
        <p:grpSpPr>
          <a:xfrm rot="0">
            <a:off x="857532" y="999218"/>
            <a:ext cx="426568" cy="426568"/>
            <a:chOff x="0" y="0"/>
            <a:chExt cx="189069" cy="189069"/>
          </a:xfrm>
        </p:grpSpPr>
        <p:sp>
          <p:nvSpPr>
            <p:cNvPr name="Freeform 6" id="6"/>
            <p:cNvSpPr/>
            <p:nvPr/>
          </p:nvSpPr>
          <p:spPr>
            <a:xfrm flipH="false" flipV="false" rot="0">
              <a:off x="0" y="0"/>
              <a:ext cx="189069" cy="189069"/>
            </a:xfrm>
            <a:custGeom>
              <a:avLst/>
              <a:gdLst/>
              <a:ahLst/>
              <a:cxnLst/>
              <a:rect r="r" b="b" t="t" l="l"/>
              <a:pathLst>
                <a:path h="189069" w="189069">
                  <a:moveTo>
                    <a:pt x="0" y="0"/>
                  </a:moveTo>
                  <a:lnTo>
                    <a:pt x="189069" y="0"/>
                  </a:lnTo>
                  <a:lnTo>
                    <a:pt x="189069" y="189069"/>
                  </a:lnTo>
                  <a:lnTo>
                    <a:pt x="0" y="189069"/>
                  </a:lnTo>
                  <a:close/>
                </a:path>
              </a:pathLst>
            </a:custGeom>
            <a:solidFill>
              <a:srgbClr val="1D4355"/>
            </a:solidFill>
          </p:spPr>
        </p:sp>
        <p:sp>
          <p:nvSpPr>
            <p:cNvPr name="TextBox 7" id="7"/>
            <p:cNvSpPr txBox="true"/>
            <p:nvPr/>
          </p:nvSpPr>
          <p:spPr>
            <a:xfrm>
              <a:off x="0" y="-19050"/>
              <a:ext cx="189069" cy="208119"/>
            </a:xfrm>
            <a:prstGeom prst="rect">
              <a:avLst/>
            </a:prstGeom>
          </p:spPr>
          <p:txBody>
            <a:bodyPr anchor="ctr" rtlCol="false" tIns="27093" lIns="27093" bIns="27093" rIns="27093"/>
            <a:lstStyle/>
            <a:p>
              <a:pPr algn="ctr">
                <a:lnSpc>
                  <a:spcPts val="1418"/>
                </a:lnSpc>
              </a:pPr>
            </a:p>
          </p:txBody>
        </p:sp>
      </p:grpSp>
      <p:grpSp>
        <p:nvGrpSpPr>
          <p:cNvPr name="Group 8" id="8"/>
          <p:cNvGrpSpPr/>
          <p:nvPr/>
        </p:nvGrpSpPr>
        <p:grpSpPr>
          <a:xfrm rot="0">
            <a:off x="963588" y="6015387"/>
            <a:ext cx="214456" cy="214456"/>
            <a:chOff x="0" y="0"/>
            <a:chExt cx="105904" cy="105904"/>
          </a:xfrm>
        </p:grpSpPr>
        <p:sp>
          <p:nvSpPr>
            <p:cNvPr name="Freeform 9" id="9"/>
            <p:cNvSpPr/>
            <p:nvPr/>
          </p:nvSpPr>
          <p:spPr>
            <a:xfrm flipH="false" flipV="false" rot="0">
              <a:off x="0" y="0"/>
              <a:ext cx="105904" cy="105904"/>
            </a:xfrm>
            <a:custGeom>
              <a:avLst/>
              <a:gdLst/>
              <a:ahLst/>
              <a:cxnLst/>
              <a:rect r="r" b="b" t="t" l="l"/>
              <a:pathLst>
                <a:path h="105904" w="105904">
                  <a:moveTo>
                    <a:pt x="0" y="0"/>
                  </a:moveTo>
                  <a:lnTo>
                    <a:pt x="105904" y="0"/>
                  </a:lnTo>
                  <a:lnTo>
                    <a:pt x="105904" y="105904"/>
                  </a:lnTo>
                  <a:lnTo>
                    <a:pt x="0" y="105904"/>
                  </a:lnTo>
                  <a:close/>
                </a:path>
              </a:pathLst>
            </a:custGeom>
            <a:solidFill>
              <a:srgbClr val="1D4355"/>
            </a:solidFill>
          </p:spPr>
        </p:sp>
        <p:sp>
          <p:nvSpPr>
            <p:cNvPr name="TextBox 10" id="10"/>
            <p:cNvSpPr txBox="true"/>
            <p:nvPr/>
          </p:nvSpPr>
          <p:spPr>
            <a:xfrm>
              <a:off x="0" y="-19050"/>
              <a:ext cx="105904" cy="124954"/>
            </a:xfrm>
            <a:prstGeom prst="rect">
              <a:avLst/>
            </a:prstGeom>
          </p:spPr>
          <p:txBody>
            <a:bodyPr anchor="ctr" rtlCol="false" tIns="27093" lIns="27093" bIns="27093" rIns="27093"/>
            <a:lstStyle/>
            <a:p>
              <a:pPr algn="ctr">
                <a:lnSpc>
                  <a:spcPts val="1418"/>
                </a:lnSpc>
              </a:pPr>
            </a:p>
          </p:txBody>
        </p:sp>
      </p:grpSp>
      <p:grpSp>
        <p:nvGrpSpPr>
          <p:cNvPr name="Group 11" id="11"/>
          <p:cNvGrpSpPr/>
          <p:nvPr/>
        </p:nvGrpSpPr>
        <p:grpSpPr>
          <a:xfrm rot="0">
            <a:off x="3626770" y="5377243"/>
            <a:ext cx="1674089" cy="596799"/>
            <a:chOff x="0" y="0"/>
            <a:chExt cx="742010" cy="264520"/>
          </a:xfrm>
        </p:grpSpPr>
        <p:sp>
          <p:nvSpPr>
            <p:cNvPr name="Freeform 12" id="12"/>
            <p:cNvSpPr/>
            <p:nvPr/>
          </p:nvSpPr>
          <p:spPr>
            <a:xfrm flipH="false" flipV="false" rot="0">
              <a:off x="0" y="0"/>
              <a:ext cx="742010" cy="264520"/>
            </a:xfrm>
            <a:custGeom>
              <a:avLst/>
              <a:gdLst/>
              <a:ahLst/>
              <a:cxnLst/>
              <a:rect r="r" b="b" t="t" l="l"/>
              <a:pathLst>
                <a:path h="264520" w="742010">
                  <a:moveTo>
                    <a:pt x="0" y="0"/>
                  </a:moveTo>
                  <a:lnTo>
                    <a:pt x="742010" y="0"/>
                  </a:lnTo>
                  <a:lnTo>
                    <a:pt x="742010" y="264520"/>
                  </a:lnTo>
                  <a:lnTo>
                    <a:pt x="0" y="264520"/>
                  </a:lnTo>
                  <a:close/>
                </a:path>
              </a:pathLst>
            </a:custGeom>
            <a:solidFill>
              <a:srgbClr val="1D4355"/>
            </a:solidFill>
          </p:spPr>
        </p:sp>
        <p:sp>
          <p:nvSpPr>
            <p:cNvPr name="TextBox 13" id="13"/>
            <p:cNvSpPr txBox="true"/>
            <p:nvPr/>
          </p:nvSpPr>
          <p:spPr>
            <a:xfrm>
              <a:off x="0" y="-19050"/>
              <a:ext cx="742010" cy="283570"/>
            </a:xfrm>
            <a:prstGeom prst="rect">
              <a:avLst/>
            </a:prstGeom>
          </p:spPr>
          <p:txBody>
            <a:bodyPr anchor="ctr" rtlCol="false" tIns="27093" lIns="27093" bIns="27093" rIns="27093"/>
            <a:lstStyle/>
            <a:p>
              <a:pPr algn="ctr">
                <a:lnSpc>
                  <a:spcPts val="1418"/>
                </a:lnSpc>
              </a:pPr>
            </a:p>
          </p:txBody>
        </p:sp>
      </p:grpSp>
      <p:sp>
        <p:nvSpPr>
          <p:cNvPr name="Freeform 14" id="14"/>
          <p:cNvSpPr/>
          <p:nvPr/>
        </p:nvSpPr>
        <p:spPr>
          <a:xfrm flipH="false" flipV="false" rot="0">
            <a:off x="8599118" y="4440000"/>
            <a:ext cx="845924" cy="1076986"/>
          </a:xfrm>
          <a:custGeom>
            <a:avLst/>
            <a:gdLst/>
            <a:ahLst/>
            <a:cxnLst/>
            <a:rect r="r" b="b" t="t" l="l"/>
            <a:pathLst>
              <a:path h="1076986" w="845924">
                <a:moveTo>
                  <a:pt x="0" y="0"/>
                </a:moveTo>
                <a:lnTo>
                  <a:pt x="845924" y="0"/>
                </a:lnTo>
                <a:lnTo>
                  <a:pt x="845924" y="1076986"/>
                </a:lnTo>
                <a:lnTo>
                  <a:pt x="0" y="1076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548640" y="372835"/>
            <a:ext cx="3915174" cy="215479"/>
          </a:xfrm>
          <a:prstGeom prst="rect">
            <a:avLst/>
          </a:prstGeom>
        </p:spPr>
        <p:txBody>
          <a:bodyPr anchor="t" rtlCol="false" tIns="0" lIns="0" bIns="0" rIns="0">
            <a:spAutoFit/>
          </a:bodyPr>
          <a:lstStyle/>
          <a:p>
            <a:pPr>
              <a:lnSpc>
                <a:spcPts val="2100"/>
              </a:lnSpc>
            </a:pPr>
            <a:r>
              <a:rPr lang="en-US" sz="1500">
                <a:solidFill>
                  <a:srgbClr val="365B6D"/>
                </a:solidFill>
                <a:latin typeface="Nunito Sans Bold"/>
              </a:rPr>
              <a:t>COMMUNITY COMPANION CHALLENGE 2024</a:t>
            </a:r>
          </a:p>
        </p:txBody>
      </p:sp>
      <p:grpSp>
        <p:nvGrpSpPr>
          <p:cNvPr name="Group 16" id="16"/>
          <p:cNvGrpSpPr/>
          <p:nvPr/>
        </p:nvGrpSpPr>
        <p:grpSpPr>
          <a:xfrm rot="0">
            <a:off x="5090474" y="1212502"/>
            <a:ext cx="241201" cy="241201"/>
            <a:chOff x="0" y="0"/>
            <a:chExt cx="94534" cy="94534"/>
          </a:xfrm>
        </p:grpSpPr>
        <p:sp>
          <p:nvSpPr>
            <p:cNvPr name="Freeform 17" id="17"/>
            <p:cNvSpPr/>
            <p:nvPr/>
          </p:nvSpPr>
          <p:spPr>
            <a:xfrm flipH="false" flipV="false" rot="0">
              <a:off x="0" y="0"/>
              <a:ext cx="94534" cy="94534"/>
            </a:xfrm>
            <a:custGeom>
              <a:avLst/>
              <a:gdLst/>
              <a:ahLst/>
              <a:cxnLst/>
              <a:rect r="r" b="b" t="t" l="l"/>
              <a:pathLst>
                <a:path h="94534" w="94534">
                  <a:moveTo>
                    <a:pt x="0" y="0"/>
                  </a:moveTo>
                  <a:lnTo>
                    <a:pt x="94534" y="0"/>
                  </a:lnTo>
                  <a:lnTo>
                    <a:pt x="94534" y="94534"/>
                  </a:lnTo>
                  <a:lnTo>
                    <a:pt x="0" y="94534"/>
                  </a:lnTo>
                  <a:close/>
                </a:path>
              </a:pathLst>
            </a:custGeom>
            <a:solidFill>
              <a:srgbClr val="1D4355"/>
            </a:solidFill>
          </p:spPr>
        </p:sp>
        <p:sp>
          <p:nvSpPr>
            <p:cNvPr name="TextBox 18" id="18"/>
            <p:cNvSpPr txBox="true"/>
            <p:nvPr/>
          </p:nvSpPr>
          <p:spPr>
            <a:xfrm>
              <a:off x="0" y="-19050"/>
              <a:ext cx="94534" cy="113584"/>
            </a:xfrm>
            <a:prstGeom prst="rect">
              <a:avLst/>
            </a:prstGeom>
          </p:spPr>
          <p:txBody>
            <a:bodyPr anchor="ctr" rtlCol="false" tIns="34137" lIns="34137" bIns="34137" rIns="34137"/>
            <a:lstStyle/>
            <a:p>
              <a:pPr algn="ctr">
                <a:lnSpc>
                  <a:spcPts val="1418"/>
                </a:lnSpc>
              </a:pPr>
            </a:p>
          </p:txBody>
        </p:sp>
      </p:grpSp>
      <p:sp>
        <p:nvSpPr>
          <p:cNvPr name="TextBox 19" id="19"/>
          <p:cNvSpPr txBox="true"/>
          <p:nvPr/>
        </p:nvSpPr>
        <p:spPr>
          <a:xfrm rot="0">
            <a:off x="5090474" y="2056683"/>
            <a:ext cx="3931606" cy="1664953"/>
          </a:xfrm>
          <a:prstGeom prst="rect">
            <a:avLst/>
          </a:prstGeom>
        </p:spPr>
        <p:txBody>
          <a:bodyPr anchor="t" rtlCol="false" tIns="0" lIns="0" bIns="0" rIns="0">
            <a:spAutoFit/>
          </a:bodyPr>
          <a:lstStyle/>
          <a:p>
            <a:pPr>
              <a:lnSpc>
                <a:spcPts val="4305"/>
              </a:lnSpc>
            </a:pPr>
            <a:r>
              <a:rPr lang="en-US" sz="4262">
                <a:solidFill>
                  <a:srgbClr val="365B6D"/>
                </a:solidFill>
                <a:latin typeface="HK Grotesk Bold"/>
              </a:rPr>
              <a:t>COMMUNITY COMPANION CHALLENGE</a:t>
            </a:r>
          </a:p>
        </p:txBody>
      </p:sp>
      <p:sp>
        <p:nvSpPr>
          <p:cNvPr name="TextBox 20" id="20"/>
          <p:cNvSpPr txBox="true"/>
          <p:nvPr/>
        </p:nvSpPr>
        <p:spPr>
          <a:xfrm rot="0">
            <a:off x="5090474" y="3744327"/>
            <a:ext cx="1406637" cy="510152"/>
          </a:xfrm>
          <a:prstGeom prst="rect">
            <a:avLst/>
          </a:prstGeom>
        </p:spPr>
        <p:txBody>
          <a:bodyPr anchor="t" rtlCol="false" tIns="0" lIns="0" bIns="0" rIns="0">
            <a:spAutoFit/>
          </a:bodyPr>
          <a:lstStyle/>
          <a:p>
            <a:pPr>
              <a:lnSpc>
                <a:spcPts val="4276"/>
              </a:lnSpc>
            </a:pPr>
            <a:r>
              <a:rPr lang="en-US" sz="3054">
                <a:solidFill>
                  <a:srgbClr val="1D4355"/>
                </a:solidFill>
                <a:latin typeface="Open Sans"/>
              </a:rPr>
              <a:t>2024</a:t>
            </a:r>
          </a:p>
        </p:txBody>
      </p:sp>
      <p:sp>
        <p:nvSpPr>
          <p:cNvPr name="TextBox 21" id="21"/>
          <p:cNvSpPr txBox="true"/>
          <p:nvPr/>
        </p:nvSpPr>
        <p:spPr>
          <a:xfrm rot="0">
            <a:off x="5090474" y="4278034"/>
            <a:ext cx="2541948" cy="363388"/>
          </a:xfrm>
          <a:prstGeom prst="rect">
            <a:avLst/>
          </a:prstGeom>
        </p:spPr>
        <p:txBody>
          <a:bodyPr anchor="t" rtlCol="false" tIns="0" lIns="0" bIns="0" rIns="0">
            <a:spAutoFit/>
          </a:bodyPr>
          <a:lstStyle/>
          <a:p>
            <a:pPr>
              <a:lnSpc>
                <a:spcPts val="2100"/>
              </a:lnSpc>
            </a:pPr>
            <a:r>
              <a:rPr lang="en-US" sz="1500">
                <a:solidFill>
                  <a:srgbClr val="365B6D"/>
                </a:solidFill>
                <a:latin typeface="Nunito Sans Medium"/>
              </a:rPr>
              <a:t>The Hidden Factors: Exploring the Impact of Social Determinants on Health</a:t>
            </a:r>
          </a:p>
        </p:txBody>
      </p:sp>
      <p:sp>
        <p:nvSpPr>
          <p:cNvPr name="TextBox 22" id="22"/>
          <p:cNvSpPr txBox="true"/>
          <p:nvPr/>
        </p:nvSpPr>
        <p:spPr>
          <a:xfrm rot="0">
            <a:off x="3921768" y="5461626"/>
            <a:ext cx="1084093" cy="399458"/>
          </a:xfrm>
          <a:prstGeom prst="rect">
            <a:avLst/>
          </a:prstGeom>
        </p:spPr>
        <p:txBody>
          <a:bodyPr anchor="t" rtlCol="false" tIns="0" lIns="0" bIns="0" rIns="0">
            <a:spAutoFit/>
          </a:bodyPr>
          <a:lstStyle/>
          <a:p>
            <a:pPr algn="ctr">
              <a:lnSpc>
                <a:spcPts val="1607"/>
              </a:lnSpc>
            </a:pPr>
            <a:r>
              <a:rPr lang="en-US" sz="1148" spc="91">
                <a:solidFill>
                  <a:srgbClr val="F2F1EC"/>
                </a:solidFill>
                <a:latin typeface="HK Grotesk Bold"/>
              </a:rPr>
              <a:t>TEAM CODE:</a:t>
            </a:r>
          </a:p>
          <a:p>
            <a:pPr algn="ctr">
              <a:lnSpc>
                <a:spcPts val="1607"/>
              </a:lnSpc>
            </a:pPr>
            <a:r>
              <a:rPr lang="en-US" sz="1148">
                <a:solidFill>
                  <a:srgbClr val="F2F1EC"/>
                </a:solidFill>
                <a:latin typeface="Open Sans Bold"/>
              </a:rPr>
              <a:t>DA24</a:t>
            </a:r>
          </a:p>
        </p:txBody>
      </p:sp>
      <p:grpSp>
        <p:nvGrpSpPr>
          <p:cNvPr name="Group 23" id="23"/>
          <p:cNvGrpSpPr/>
          <p:nvPr/>
        </p:nvGrpSpPr>
        <p:grpSpPr>
          <a:xfrm rot="0">
            <a:off x="4876800" y="-309441"/>
            <a:ext cx="6485351" cy="426568"/>
            <a:chOff x="0" y="0"/>
            <a:chExt cx="2874516" cy="189069"/>
          </a:xfrm>
        </p:grpSpPr>
        <p:sp>
          <p:nvSpPr>
            <p:cNvPr name="Freeform 24" id="24"/>
            <p:cNvSpPr/>
            <p:nvPr/>
          </p:nvSpPr>
          <p:spPr>
            <a:xfrm flipH="false" flipV="false" rot="0">
              <a:off x="0" y="0"/>
              <a:ext cx="2874516" cy="189069"/>
            </a:xfrm>
            <a:custGeom>
              <a:avLst/>
              <a:gdLst/>
              <a:ahLst/>
              <a:cxnLst/>
              <a:rect r="r" b="b" t="t" l="l"/>
              <a:pathLst>
                <a:path h="189069" w="2874516">
                  <a:moveTo>
                    <a:pt x="0" y="0"/>
                  </a:moveTo>
                  <a:lnTo>
                    <a:pt x="2874516" y="0"/>
                  </a:lnTo>
                  <a:lnTo>
                    <a:pt x="2874516" y="189069"/>
                  </a:lnTo>
                  <a:lnTo>
                    <a:pt x="0" y="189069"/>
                  </a:lnTo>
                  <a:close/>
                </a:path>
              </a:pathLst>
            </a:custGeom>
            <a:solidFill>
              <a:srgbClr val="1D4355"/>
            </a:solidFill>
          </p:spPr>
        </p:sp>
        <p:sp>
          <p:nvSpPr>
            <p:cNvPr name="TextBox 25" id="25"/>
            <p:cNvSpPr txBox="true"/>
            <p:nvPr/>
          </p:nvSpPr>
          <p:spPr>
            <a:xfrm>
              <a:off x="0" y="-19050"/>
              <a:ext cx="2874516" cy="208119"/>
            </a:xfrm>
            <a:prstGeom prst="rect">
              <a:avLst/>
            </a:prstGeom>
          </p:spPr>
          <p:txBody>
            <a:bodyPr anchor="ctr" rtlCol="false" tIns="27093" lIns="27093" bIns="27093" rIns="27093"/>
            <a:lstStyle/>
            <a:p>
              <a:pPr algn="ctr">
                <a:lnSpc>
                  <a:spcPts val="1418"/>
                </a:lnSpc>
              </a:pPr>
            </a:p>
          </p:txBody>
        </p:sp>
      </p:grpSp>
      <p:grpSp>
        <p:nvGrpSpPr>
          <p:cNvPr name="Group 26" id="26"/>
          <p:cNvGrpSpPr/>
          <p:nvPr/>
        </p:nvGrpSpPr>
        <p:grpSpPr>
          <a:xfrm rot="0">
            <a:off x="4876800" y="7175527"/>
            <a:ext cx="9753600" cy="147437"/>
            <a:chOff x="0" y="0"/>
            <a:chExt cx="4323108" cy="65349"/>
          </a:xfrm>
        </p:grpSpPr>
        <p:sp>
          <p:nvSpPr>
            <p:cNvPr name="Freeform 27" id="27"/>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1D4355"/>
            </a:solidFill>
          </p:spPr>
        </p:sp>
        <p:sp>
          <p:nvSpPr>
            <p:cNvPr name="TextBox 28" id="28"/>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29" id="29"/>
          <p:cNvGrpSpPr/>
          <p:nvPr/>
        </p:nvGrpSpPr>
        <p:grpSpPr>
          <a:xfrm rot="0">
            <a:off x="-4876800" y="6970940"/>
            <a:ext cx="9753600" cy="147437"/>
            <a:chOff x="0" y="0"/>
            <a:chExt cx="4323108" cy="65349"/>
          </a:xfrm>
        </p:grpSpPr>
        <p:sp>
          <p:nvSpPr>
            <p:cNvPr name="Freeform 30" id="30"/>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289DD2"/>
            </a:solidFill>
          </p:spPr>
        </p:sp>
        <p:sp>
          <p:nvSpPr>
            <p:cNvPr name="TextBox 31" id="31"/>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grpSp>
        <p:nvGrpSpPr>
          <p:cNvPr name="Group 2" id="2"/>
          <p:cNvGrpSpPr/>
          <p:nvPr/>
        </p:nvGrpSpPr>
        <p:grpSpPr>
          <a:xfrm rot="0">
            <a:off x="4625965" y="-204666"/>
            <a:ext cx="6485351" cy="426568"/>
            <a:chOff x="0" y="0"/>
            <a:chExt cx="2874516" cy="189069"/>
          </a:xfrm>
        </p:grpSpPr>
        <p:sp>
          <p:nvSpPr>
            <p:cNvPr name="Freeform 3" id="3"/>
            <p:cNvSpPr/>
            <p:nvPr/>
          </p:nvSpPr>
          <p:spPr>
            <a:xfrm flipH="false" flipV="false" rot="0">
              <a:off x="0" y="0"/>
              <a:ext cx="2874516" cy="189069"/>
            </a:xfrm>
            <a:custGeom>
              <a:avLst/>
              <a:gdLst/>
              <a:ahLst/>
              <a:cxnLst/>
              <a:rect r="r" b="b" t="t" l="l"/>
              <a:pathLst>
                <a:path h="189069" w="2874516">
                  <a:moveTo>
                    <a:pt x="0" y="0"/>
                  </a:moveTo>
                  <a:lnTo>
                    <a:pt x="2874516" y="0"/>
                  </a:lnTo>
                  <a:lnTo>
                    <a:pt x="2874516" y="189069"/>
                  </a:lnTo>
                  <a:lnTo>
                    <a:pt x="0" y="189069"/>
                  </a:lnTo>
                  <a:close/>
                </a:path>
              </a:pathLst>
            </a:custGeom>
            <a:solidFill>
              <a:srgbClr val="365B6D"/>
            </a:solidFill>
          </p:spPr>
        </p:sp>
        <p:sp>
          <p:nvSpPr>
            <p:cNvPr name="TextBox 4" id="4"/>
            <p:cNvSpPr txBox="true"/>
            <p:nvPr/>
          </p:nvSpPr>
          <p:spPr>
            <a:xfrm>
              <a:off x="0" y="-19050"/>
              <a:ext cx="2874516" cy="208119"/>
            </a:xfrm>
            <a:prstGeom prst="rect">
              <a:avLst/>
            </a:prstGeom>
          </p:spPr>
          <p:txBody>
            <a:bodyPr anchor="ctr" rtlCol="false" tIns="27093" lIns="27093" bIns="27093" rIns="27093"/>
            <a:lstStyle/>
            <a:p>
              <a:pPr algn="ctr">
                <a:lnSpc>
                  <a:spcPts val="1418"/>
                </a:lnSpc>
              </a:pPr>
            </a:p>
          </p:txBody>
        </p:sp>
      </p:grpSp>
      <p:grpSp>
        <p:nvGrpSpPr>
          <p:cNvPr name="Group 5" id="5"/>
          <p:cNvGrpSpPr/>
          <p:nvPr/>
        </p:nvGrpSpPr>
        <p:grpSpPr>
          <a:xfrm rot="0">
            <a:off x="4876800" y="7175527"/>
            <a:ext cx="9753600" cy="147437"/>
            <a:chOff x="0" y="0"/>
            <a:chExt cx="4323108" cy="65349"/>
          </a:xfrm>
        </p:grpSpPr>
        <p:sp>
          <p:nvSpPr>
            <p:cNvPr name="Freeform 6" id="6"/>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365B6D"/>
            </a:solidFill>
          </p:spPr>
        </p:sp>
        <p:sp>
          <p:nvSpPr>
            <p:cNvPr name="TextBox 7" id="7"/>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8" id="8"/>
          <p:cNvGrpSpPr/>
          <p:nvPr/>
        </p:nvGrpSpPr>
        <p:grpSpPr>
          <a:xfrm rot="0">
            <a:off x="-4876800" y="6970940"/>
            <a:ext cx="9753600" cy="147437"/>
            <a:chOff x="0" y="0"/>
            <a:chExt cx="4323108" cy="65349"/>
          </a:xfrm>
        </p:grpSpPr>
        <p:sp>
          <p:nvSpPr>
            <p:cNvPr name="Freeform 9" id="9"/>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41C1BA"/>
            </a:solidFill>
          </p:spPr>
        </p:sp>
        <p:sp>
          <p:nvSpPr>
            <p:cNvPr name="TextBox 10" id="10"/>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sp>
        <p:nvSpPr>
          <p:cNvPr name="TextBox 11" id="11"/>
          <p:cNvSpPr txBox="true"/>
          <p:nvPr/>
        </p:nvSpPr>
        <p:spPr>
          <a:xfrm rot="0">
            <a:off x="548640" y="372835"/>
            <a:ext cx="3915174" cy="215479"/>
          </a:xfrm>
          <a:prstGeom prst="rect">
            <a:avLst/>
          </a:prstGeom>
        </p:spPr>
        <p:txBody>
          <a:bodyPr anchor="t" rtlCol="false" tIns="0" lIns="0" bIns="0" rIns="0">
            <a:spAutoFit/>
          </a:bodyPr>
          <a:lstStyle/>
          <a:p>
            <a:pPr>
              <a:lnSpc>
                <a:spcPts val="1773"/>
              </a:lnSpc>
            </a:pPr>
            <a:r>
              <a:rPr lang="en-US" sz="1266" spc="101">
                <a:solidFill>
                  <a:srgbClr val="050A30"/>
                </a:solidFill>
                <a:latin typeface="HK Grotesk Bold"/>
              </a:rPr>
              <a:t>COMMUNITY COMPANION CHALLENGE 2024</a:t>
            </a:r>
          </a:p>
        </p:txBody>
      </p:sp>
      <p:sp>
        <p:nvSpPr>
          <p:cNvPr name="TextBox 12" id="12"/>
          <p:cNvSpPr txBox="true"/>
          <p:nvPr/>
        </p:nvSpPr>
        <p:spPr>
          <a:xfrm rot="0">
            <a:off x="92115" y="714709"/>
            <a:ext cx="9753600" cy="688974"/>
          </a:xfrm>
          <a:prstGeom prst="rect">
            <a:avLst/>
          </a:prstGeom>
        </p:spPr>
        <p:txBody>
          <a:bodyPr anchor="t" rtlCol="false" tIns="0" lIns="0" bIns="0" rIns="0">
            <a:spAutoFit/>
          </a:bodyPr>
          <a:lstStyle/>
          <a:p>
            <a:pPr algn="ctr">
              <a:lnSpc>
                <a:spcPts val="5600"/>
              </a:lnSpc>
            </a:pPr>
            <a:r>
              <a:rPr lang="en-US" sz="4000">
                <a:solidFill>
                  <a:srgbClr val="000000"/>
                </a:solidFill>
                <a:latin typeface="Canva Sans Bold"/>
              </a:rPr>
              <a:t>Curating a testing dataset - Synthea</a:t>
            </a:r>
          </a:p>
        </p:txBody>
      </p:sp>
      <p:sp>
        <p:nvSpPr>
          <p:cNvPr name="Freeform 13" id="13"/>
          <p:cNvSpPr/>
          <p:nvPr/>
        </p:nvSpPr>
        <p:spPr>
          <a:xfrm flipH="false" flipV="false" rot="0">
            <a:off x="456743" y="1782349"/>
            <a:ext cx="8748217" cy="4199144"/>
          </a:xfrm>
          <a:custGeom>
            <a:avLst/>
            <a:gdLst/>
            <a:ahLst/>
            <a:cxnLst/>
            <a:rect r="r" b="b" t="t" l="l"/>
            <a:pathLst>
              <a:path h="4199144" w="8748217">
                <a:moveTo>
                  <a:pt x="0" y="0"/>
                </a:moveTo>
                <a:lnTo>
                  <a:pt x="8748217" y="0"/>
                </a:lnTo>
                <a:lnTo>
                  <a:pt x="8748217" y="4199144"/>
                </a:lnTo>
                <a:lnTo>
                  <a:pt x="0" y="4199144"/>
                </a:lnTo>
                <a:lnTo>
                  <a:pt x="0" y="0"/>
                </a:lnTo>
                <a:close/>
              </a:path>
            </a:pathLst>
          </a:custGeom>
          <a:blipFill>
            <a:blip r:embed="rId2"/>
            <a:stretch>
              <a:fillRect l="0" t="0" r="0" b="0"/>
            </a:stretch>
          </a:blipFill>
          <a:ln w="9525" cap="rnd">
            <a:solidFill>
              <a:srgbClr val="000000"/>
            </a:solidFill>
            <a:prstDash val="solid"/>
            <a:round/>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grpSp>
        <p:nvGrpSpPr>
          <p:cNvPr name="Group 2" id="2"/>
          <p:cNvGrpSpPr/>
          <p:nvPr/>
        </p:nvGrpSpPr>
        <p:grpSpPr>
          <a:xfrm rot="0">
            <a:off x="4625965" y="-204666"/>
            <a:ext cx="6485351" cy="426568"/>
            <a:chOff x="0" y="0"/>
            <a:chExt cx="2874516" cy="189069"/>
          </a:xfrm>
        </p:grpSpPr>
        <p:sp>
          <p:nvSpPr>
            <p:cNvPr name="Freeform 3" id="3"/>
            <p:cNvSpPr/>
            <p:nvPr/>
          </p:nvSpPr>
          <p:spPr>
            <a:xfrm flipH="false" flipV="false" rot="0">
              <a:off x="0" y="0"/>
              <a:ext cx="2874516" cy="189069"/>
            </a:xfrm>
            <a:custGeom>
              <a:avLst/>
              <a:gdLst/>
              <a:ahLst/>
              <a:cxnLst/>
              <a:rect r="r" b="b" t="t" l="l"/>
              <a:pathLst>
                <a:path h="189069" w="2874516">
                  <a:moveTo>
                    <a:pt x="0" y="0"/>
                  </a:moveTo>
                  <a:lnTo>
                    <a:pt x="2874516" y="0"/>
                  </a:lnTo>
                  <a:lnTo>
                    <a:pt x="2874516" y="189069"/>
                  </a:lnTo>
                  <a:lnTo>
                    <a:pt x="0" y="189069"/>
                  </a:lnTo>
                  <a:close/>
                </a:path>
              </a:pathLst>
            </a:custGeom>
            <a:solidFill>
              <a:srgbClr val="365B6D"/>
            </a:solidFill>
          </p:spPr>
        </p:sp>
        <p:sp>
          <p:nvSpPr>
            <p:cNvPr name="TextBox 4" id="4"/>
            <p:cNvSpPr txBox="true"/>
            <p:nvPr/>
          </p:nvSpPr>
          <p:spPr>
            <a:xfrm>
              <a:off x="0" y="-19050"/>
              <a:ext cx="2874516" cy="208119"/>
            </a:xfrm>
            <a:prstGeom prst="rect">
              <a:avLst/>
            </a:prstGeom>
          </p:spPr>
          <p:txBody>
            <a:bodyPr anchor="ctr" rtlCol="false" tIns="27093" lIns="27093" bIns="27093" rIns="27093"/>
            <a:lstStyle/>
            <a:p>
              <a:pPr algn="ctr">
                <a:lnSpc>
                  <a:spcPts val="1418"/>
                </a:lnSpc>
              </a:pPr>
            </a:p>
          </p:txBody>
        </p:sp>
      </p:grpSp>
      <p:grpSp>
        <p:nvGrpSpPr>
          <p:cNvPr name="Group 5" id="5"/>
          <p:cNvGrpSpPr/>
          <p:nvPr/>
        </p:nvGrpSpPr>
        <p:grpSpPr>
          <a:xfrm rot="0">
            <a:off x="4876800" y="7175527"/>
            <a:ext cx="9753600" cy="147437"/>
            <a:chOff x="0" y="0"/>
            <a:chExt cx="4323108" cy="65349"/>
          </a:xfrm>
        </p:grpSpPr>
        <p:sp>
          <p:nvSpPr>
            <p:cNvPr name="Freeform 6" id="6"/>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365B6D"/>
            </a:solidFill>
          </p:spPr>
        </p:sp>
        <p:sp>
          <p:nvSpPr>
            <p:cNvPr name="TextBox 7" id="7"/>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8" id="8"/>
          <p:cNvGrpSpPr/>
          <p:nvPr/>
        </p:nvGrpSpPr>
        <p:grpSpPr>
          <a:xfrm rot="0">
            <a:off x="-4876800" y="6970940"/>
            <a:ext cx="9753600" cy="147437"/>
            <a:chOff x="0" y="0"/>
            <a:chExt cx="4323108" cy="65349"/>
          </a:xfrm>
        </p:grpSpPr>
        <p:sp>
          <p:nvSpPr>
            <p:cNvPr name="Freeform 9" id="9"/>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41C1BA"/>
            </a:solidFill>
          </p:spPr>
        </p:sp>
        <p:sp>
          <p:nvSpPr>
            <p:cNvPr name="TextBox 10" id="10"/>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sp>
        <p:nvSpPr>
          <p:cNvPr name="Freeform 11" id="11"/>
          <p:cNvSpPr/>
          <p:nvPr/>
        </p:nvSpPr>
        <p:spPr>
          <a:xfrm flipH="false" flipV="false" rot="0">
            <a:off x="1431330" y="2110813"/>
            <a:ext cx="7468066" cy="1943363"/>
          </a:xfrm>
          <a:custGeom>
            <a:avLst/>
            <a:gdLst/>
            <a:ahLst/>
            <a:cxnLst/>
            <a:rect r="r" b="b" t="t" l="l"/>
            <a:pathLst>
              <a:path h="1943363" w="7468066">
                <a:moveTo>
                  <a:pt x="0" y="0"/>
                </a:moveTo>
                <a:lnTo>
                  <a:pt x="7468066" y="0"/>
                </a:lnTo>
                <a:lnTo>
                  <a:pt x="7468066" y="1943363"/>
                </a:lnTo>
                <a:lnTo>
                  <a:pt x="0" y="1943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431330" y="4442708"/>
            <a:ext cx="7468066" cy="1943363"/>
          </a:xfrm>
          <a:custGeom>
            <a:avLst/>
            <a:gdLst/>
            <a:ahLst/>
            <a:cxnLst/>
            <a:rect r="r" b="b" t="t" l="l"/>
            <a:pathLst>
              <a:path h="1943363" w="7468066">
                <a:moveTo>
                  <a:pt x="0" y="0"/>
                </a:moveTo>
                <a:lnTo>
                  <a:pt x="7468066" y="0"/>
                </a:lnTo>
                <a:lnTo>
                  <a:pt x="7468066" y="1943363"/>
                </a:lnTo>
                <a:lnTo>
                  <a:pt x="0" y="1943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838778" y="4206187"/>
            <a:ext cx="1846120" cy="1846120"/>
          </a:xfrm>
          <a:custGeom>
            <a:avLst/>
            <a:gdLst/>
            <a:ahLst/>
            <a:cxnLst/>
            <a:rect r="r" b="b" t="t" l="l"/>
            <a:pathLst>
              <a:path h="1846120" w="1846120">
                <a:moveTo>
                  <a:pt x="0" y="0"/>
                </a:moveTo>
                <a:lnTo>
                  <a:pt x="1846120" y="0"/>
                </a:lnTo>
                <a:lnTo>
                  <a:pt x="1846120" y="1846120"/>
                </a:lnTo>
                <a:lnTo>
                  <a:pt x="0" y="18461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838778" y="1574139"/>
            <a:ext cx="1946248" cy="1946248"/>
          </a:xfrm>
          <a:custGeom>
            <a:avLst/>
            <a:gdLst/>
            <a:ahLst/>
            <a:cxnLst/>
            <a:rect r="r" b="b" t="t" l="l"/>
            <a:pathLst>
              <a:path h="1946248" w="1946248">
                <a:moveTo>
                  <a:pt x="0" y="0"/>
                </a:moveTo>
                <a:lnTo>
                  <a:pt x="1946248" y="0"/>
                </a:lnTo>
                <a:lnTo>
                  <a:pt x="1946248" y="1946248"/>
                </a:lnTo>
                <a:lnTo>
                  <a:pt x="0" y="19462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548640" y="372835"/>
            <a:ext cx="3915174" cy="215479"/>
          </a:xfrm>
          <a:prstGeom prst="rect">
            <a:avLst/>
          </a:prstGeom>
        </p:spPr>
        <p:txBody>
          <a:bodyPr anchor="t" rtlCol="false" tIns="0" lIns="0" bIns="0" rIns="0">
            <a:spAutoFit/>
          </a:bodyPr>
          <a:lstStyle/>
          <a:p>
            <a:pPr>
              <a:lnSpc>
                <a:spcPts val="1773"/>
              </a:lnSpc>
            </a:pPr>
            <a:r>
              <a:rPr lang="en-US" sz="1266" spc="101">
                <a:solidFill>
                  <a:srgbClr val="050A30"/>
                </a:solidFill>
                <a:latin typeface="HK Grotesk Bold"/>
              </a:rPr>
              <a:t>COMMUNITY COMPANION CHALLENGE 2024</a:t>
            </a:r>
          </a:p>
        </p:txBody>
      </p:sp>
      <p:sp>
        <p:nvSpPr>
          <p:cNvPr name="TextBox 16" id="16"/>
          <p:cNvSpPr txBox="true"/>
          <p:nvPr/>
        </p:nvSpPr>
        <p:spPr>
          <a:xfrm rot="0">
            <a:off x="2421720" y="861035"/>
            <a:ext cx="6600360" cy="688974"/>
          </a:xfrm>
          <a:prstGeom prst="rect">
            <a:avLst/>
          </a:prstGeom>
        </p:spPr>
        <p:txBody>
          <a:bodyPr anchor="t" rtlCol="false" tIns="0" lIns="0" bIns="0" rIns="0">
            <a:spAutoFit/>
          </a:bodyPr>
          <a:lstStyle/>
          <a:p>
            <a:pPr algn="ctr">
              <a:lnSpc>
                <a:spcPts val="5600"/>
              </a:lnSpc>
            </a:pPr>
            <a:r>
              <a:rPr lang="en-US" sz="4000">
                <a:solidFill>
                  <a:srgbClr val="000000"/>
                </a:solidFill>
                <a:latin typeface="Canva Sans Bold"/>
              </a:rPr>
              <a:t>Examples</a:t>
            </a:r>
          </a:p>
        </p:txBody>
      </p:sp>
      <p:sp>
        <p:nvSpPr>
          <p:cNvPr name="TextBox 17" id="17"/>
          <p:cNvSpPr txBox="true"/>
          <p:nvPr/>
        </p:nvSpPr>
        <p:spPr>
          <a:xfrm rot="0">
            <a:off x="2889801" y="2158010"/>
            <a:ext cx="6638460" cy="389253"/>
          </a:xfrm>
          <a:prstGeom prst="rect">
            <a:avLst/>
          </a:prstGeom>
        </p:spPr>
        <p:txBody>
          <a:bodyPr anchor="t" rtlCol="false" tIns="0" lIns="0" bIns="0" rIns="0">
            <a:spAutoFit/>
          </a:bodyPr>
          <a:lstStyle/>
          <a:p>
            <a:pPr>
              <a:lnSpc>
                <a:spcPts val="3220"/>
              </a:lnSpc>
            </a:pPr>
            <a:r>
              <a:rPr lang="en-US" sz="2300">
                <a:solidFill>
                  <a:srgbClr val="000000"/>
                </a:solidFill>
                <a:latin typeface="Canva Sans"/>
              </a:rPr>
              <a:t>Zip Code : 2151 | Age: 30 | M</a:t>
            </a:r>
          </a:p>
        </p:txBody>
      </p:sp>
      <p:sp>
        <p:nvSpPr>
          <p:cNvPr name="TextBox 18" id="18"/>
          <p:cNvSpPr txBox="true"/>
          <p:nvPr/>
        </p:nvSpPr>
        <p:spPr>
          <a:xfrm rot="0">
            <a:off x="3044342" y="2560541"/>
            <a:ext cx="6600360" cy="297177"/>
          </a:xfrm>
          <a:prstGeom prst="rect">
            <a:avLst/>
          </a:prstGeom>
        </p:spPr>
        <p:txBody>
          <a:bodyPr anchor="t" rtlCol="false" tIns="0" lIns="0" bIns="0" rIns="0">
            <a:spAutoFit/>
          </a:bodyPr>
          <a:lstStyle/>
          <a:p>
            <a:pPr>
              <a:lnSpc>
                <a:spcPts val="2520"/>
              </a:lnSpc>
            </a:pPr>
            <a:r>
              <a:rPr lang="en-US" sz="1800">
                <a:solidFill>
                  <a:srgbClr val="000000"/>
                </a:solidFill>
                <a:latin typeface="Canva Sans Bold"/>
              </a:rPr>
              <a:t>Existing Risk :</a:t>
            </a:r>
            <a:r>
              <a:rPr lang="en-US" sz="1800">
                <a:solidFill>
                  <a:srgbClr val="000000"/>
                </a:solidFill>
                <a:latin typeface="Canva Sans"/>
              </a:rPr>
              <a:t> Lung Disease , Alcohol  Usage</a:t>
            </a:r>
          </a:p>
        </p:txBody>
      </p:sp>
      <p:sp>
        <p:nvSpPr>
          <p:cNvPr name="TextBox 19" id="19"/>
          <p:cNvSpPr txBox="true"/>
          <p:nvPr/>
        </p:nvSpPr>
        <p:spPr>
          <a:xfrm rot="0">
            <a:off x="2780148" y="2870997"/>
            <a:ext cx="5088492" cy="611502"/>
          </a:xfrm>
          <a:prstGeom prst="rect">
            <a:avLst/>
          </a:prstGeom>
        </p:spPr>
        <p:txBody>
          <a:bodyPr anchor="t" rtlCol="false" tIns="0" lIns="0" bIns="0" rIns="0">
            <a:spAutoFit/>
          </a:bodyPr>
          <a:lstStyle/>
          <a:p>
            <a:pPr>
              <a:lnSpc>
                <a:spcPts val="2520"/>
              </a:lnSpc>
            </a:pPr>
            <a:r>
              <a:rPr lang="en-US" sz="1800">
                <a:solidFill>
                  <a:srgbClr val="000000"/>
                </a:solidFill>
                <a:latin typeface="Canva Sans Bold"/>
              </a:rPr>
              <a:t>Risk Identified: </a:t>
            </a:r>
            <a:r>
              <a:rPr lang="en-US" sz="1800">
                <a:solidFill>
                  <a:srgbClr val="000000"/>
                </a:solidFill>
                <a:latin typeface="Canva Sans"/>
              </a:rPr>
              <a:t> Social Environmental Risk (Drug/Alcohol), Diseases RIsk (Lungs)</a:t>
            </a:r>
          </a:p>
        </p:txBody>
      </p:sp>
      <p:sp>
        <p:nvSpPr>
          <p:cNvPr name="TextBox 20" id="20"/>
          <p:cNvSpPr txBox="true"/>
          <p:nvPr/>
        </p:nvSpPr>
        <p:spPr>
          <a:xfrm rot="0">
            <a:off x="1705770" y="3629025"/>
            <a:ext cx="6342061" cy="257172"/>
          </a:xfrm>
          <a:prstGeom prst="rect">
            <a:avLst/>
          </a:prstGeom>
        </p:spPr>
        <p:txBody>
          <a:bodyPr anchor="t" rtlCol="false" tIns="0" lIns="0" bIns="0" rIns="0">
            <a:spAutoFit/>
          </a:bodyPr>
          <a:lstStyle/>
          <a:p>
            <a:pPr>
              <a:lnSpc>
                <a:spcPts val="2100"/>
              </a:lnSpc>
            </a:pPr>
            <a:r>
              <a:rPr lang="en-US" sz="1500">
                <a:solidFill>
                  <a:srgbClr val="000000"/>
                </a:solidFill>
                <a:latin typeface="Canva Sans Bold"/>
              </a:rPr>
              <a:t>Actions :</a:t>
            </a:r>
            <a:r>
              <a:rPr lang="en-US" sz="1500">
                <a:solidFill>
                  <a:srgbClr val="000000"/>
                </a:solidFill>
                <a:latin typeface="Canva Sans"/>
              </a:rPr>
              <a:t> Provide Education and Awareness regarding Alcohol Abuse</a:t>
            </a:r>
          </a:p>
        </p:txBody>
      </p:sp>
      <p:sp>
        <p:nvSpPr>
          <p:cNvPr name="TextBox 21" id="21"/>
          <p:cNvSpPr txBox="true"/>
          <p:nvPr/>
        </p:nvSpPr>
        <p:spPr>
          <a:xfrm rot="0">
            <a:off x="2889801" y="4585583"/>
            <a:ext cx="6638460" cy="389253"/>
          </a:xfrm>
          <a:prstGeom prst="rect">
            <a:avLst/>
          </a:prstGeom>
        </p:spPr>
        <p:txBody>
          <a:bodyPr anchor="t" rtlCol="false" tIns="0" lIns="0" bIns="0" rIns="0">
            <a:spAutoFit/>
          </a:bodyPr>
          <a:lstStyle/>
          <a:p>
            <a:pPr>
              <a:lnSpc>
                <a:spcPts val="3220"/>
              </a:lnSpc>
            </a:pPr>
            <a:r>
              <a:rPr lang="en-US" sz="2300">
                <a:solidFill>
                  <a:srgbClr val="000000"/>
                </a:solidFill>
                <a:latin typeface="Canva Sans"/>
              </a:rPr>
              <a:t>Zip Code : 2136 | Age: Unknown | F</a:t>
            </a:r>
          </a:p>
        </p:txBody>
      </p:sp>
      <p:sp>
        <p:nvSpPr>
          <p:cNvPr name="TextBox 22" id="22"/>
          <p:cNvSpPr txBox="true"/>
          <p:nvPr/>
        </p:nvSpPr>
        <p:spPr>
          <a:xfrm rot="0">
            <a:off x="3044342" y="4988114"/>
            <a:ext cx="6600360" cy="297177"/>
          </a:xfrm>
          <a:prstGeom prst="rect">
            <a:avLst/>
          </a:prstGeom>
        </p:spPr>
        <p:txBody>
          <a:bodyPr anchor="t" rtlCol="false" tIns="0" lIns="0" bIns="0" rIns="0">
            <a:spAutoFit/>
          </a:bodyPr>
          <a:lstStyle/>
          <a:p>
            <a:pPr>
              <a:lnSpc>
                <a:spcPts val="2520"/>
              </a:lnSpc>
            </a:pPr>
            <a:r>
              <a:rPr lang="en-US" sz="1800">
                <a:solidFill>
                  <a:srgbClr val="000000"/>
                </a:solidFill>
                <a:latin typeface="Canva Sans Bold"/>
              </a:rPr>
              <a:t>Existing Risk : </a:t>
            </a:r>
            <a:r>
              <a:rPr lang="en-US" sz="1800">
                <a:solidFill>
                  <a:srgbClr val="000000"/>
                </a:solidFill>
                <a:latin typeface="Canva Sans"/>
              </a:rPr>
              <a:t>Transportation Risk, Mental Health</a:t>
            </a:r>
          </a:p>
        </p:txBody>
      </p:sp>
      <p:sp>
        <p:nvSpPr>
          <p:cNvPr name="TextBox 23" id="23"/>
          <p:cNvSpPr txBox="true"/>
          <p:nvPr/>
        </p:nvSpPr>
        <p:spPr>
          <a:xfrm rot="0">
            <a:off x="2780148" y="5298570"/>
            <a:ext cx="5088492" cy="611502"/>
          </a:xfrm>
          <a:prstGeom prst="rect">
            <a:avLst/>
          </a:prstGeom>
        </p:spPr>
        <p:txBody>
          <a:bodyPr anchor="t" rtlCol="false" tIns="0" lIns="0" bIns="0" rIns="0">
            <a:spAutoFit/>
          </a:bodyPr>
          <a:lstStyle/>
          <a:p>
            <a:pPr>
              <a:lnSpc>
                <a:spcPts val="2520"/>
              </a:lnSpc>
            </a:pPr>
            <a:r>
              <a:rPr lang="en-US" sz="1800">
                <a:solidFill>
                  <a:srgbClr val="000000"/>
                </a:solidFill>
                <a:latin typeface="Canva Sans Bold"/>
              </a:rPr>
              <a:t>Risk Identified: </a:t>
            </a:r>
            <a:r>
              <a:rPr lang="en-US" sz="1800">
                <a:solidFill>
                  <a:srgbClr val="000000"/>
                </a:solidFill>
                <a:latin typeface="Canva Sans"/>
              </a:rPr>
              <a:t> Transportation Risk, Lifestyle Risk</a:t>
            </a:r>
          </a:p>
        </p:txBody>
      </p:sp>
      <p:sp>
        <p:nvSpPr>
          <p:cNvPr name="TextBox 24" id="24"/>
          <p:cNvSpPr txBox="true"/>
          <p:nvPr/>
        </p:nvSpPr>
        <p:spPr>
          <a:xfrm rot="0">
            <a:off x="1526580" y="6033257"/>
            <a:ext cx="6342061" cy="257172"/>
          </a:xfrm>
          <a:prstGeom prst="rect">
            <a:avLst/>
          </a:prstGeom>
        </p:spPr>
        <p:txBody>
          <a:bodyPr anchor="t" rtlCol="false" tIns="0" lIns="0" bIns="0" rIns="0">
            <a:spAutoFit/>
          </a:bodyPr>
          <a:lstStyle/>
          <a:p>
            <a:pPr>
              <a:lnSpc>
                <a:spcPts val="2100"/>
              </a:lnSpc>
            </a:pPr>
            <a:r>
              <a:rPr lang="en-US" sz="1500">
                <a:solidFill>
                  <a:srgbClr val="000000"/>
                </a:solidFill>
                <a:latin typeface="Canva Sans Bold"/>
              </a:rPr>
              <a:t>Actions : </a:t>
            </a:r>
            <a:r>
              <a:rPr lang="en-US" sz="1500">
                <a:solidFill>
                  <a:srgbClr val="000000"/>
                </a:solidFill>
                <a:latin typeface="Canva Sans"/>
              </a:rPr>
              <a:t>Provide Transport Vouchers and Homecare provider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grpSp>
        <p:nvGrpSpPr>
          <p:cNvPr name="Group 2" id="2"/>
          <p:cNvGrpSpPr/>
          <p:nvPr/>
        </p:nvGrpSpPr>
        <p:grpSpPr>
          <a:xfrm rot="0">
            <a:off x="4625965" y="-204666"/>
            <a:ext cx="6485351" cy="426568"/>
            <a:chOff x="0" y="0"/>
            <a:chExt cx="2874516" cy="189069"/>
          </a:xfrm>
        </p:grpSpPr>
        <p:sp>
          <p:nvSpPr>
            <p:cNvPr name="Freeform 3" id="3"/>
            <p:cNvSpPr/>
            <p:nvPr/>
          </p:nvSpPr>
          <p:spPr>
            <a:xfrm flipH="false" flipV="false" rot="0">
              <a:off x="0" y="0"/>
              <a:ext cx="2874516" cy="189069"/>
            </a:xfrm>
            <a:custGeom>
              <a:avLst/>
              <a:gdLst/>
              <a:ahLst/>
              <a:cxnLst/>
              <a:rect r="r" b="b" t="t" l="l"/>
              <a:pathLst>
                <a:path h="189069" w="2874516">
                  <a:moveTo>
                    <a:pt x="0" y="0"/>
                  </a:moveTo>
                  <a:lnTo>
                    <a:pt x="2874516" y="0"/>
                  </a:lnTo>
                  <a:lnTo>
                    <a:pt x="2874516" y="189069"/>
                  </a:lnTo>
                  <a:lnTo>
                    <a:pt x="0" y="189069"/>
                  </a:lnTo>
                  <a:close/>
                </a:path>
              </a:pathLst>
            </a:custGeom>
            <a:solidFill>
              <a:srgbClr val="365B6D"/>
            </a:solidFill>
          </p:spPr>
        </p:sp>
        <p:sp>
          <p:nvSpPr>
            <p:cNvPr name="TextBox 4" id="4"/>
            <p:cNvSpPr txBox="true"/>
            <p:nvPr/>
          </p:nvSpPr>
          <p:spPr>
            <a:xfrm>
              <a:off x="0" y="-19050"/>
              <a:ext cx="2874516" cy="208119"/>
            </a:xfrm>
            <a:prstGeom prst="rect">
              <a:avLst/>
            </a:prstGeom>
          </p:spPr>
          <p:txBody>
            <a:bodyPr anchor="ctr" rtlCol="false" tIns="27093" lIns="27093" bIns="27093" rIns="27093"/>
            <a:lstStyle/>
            <a:p>
              <a:pPr algn="ctr">
                <a:lnSpc>
                  <a:spcPts val="1418"/>
                </a:lnSpc>
              </a:pPr>
            </a:p>
          </p:txBody>
        </p:sp>
      </p:grpSp>
      <p:grpSp>
        <p:nvGrpSpPr>
          <p:cNvPr name="Group 5" id="5"/>
          <p:cNvGrpSpPr/>
          <p:nvPr/>
        </p:nvGrpSpPr>
        <p:grpSpPr>
          <a:xfrm rot="0">
            <a:off x="4876800" y="7175527"/>
            <a:ext cx="9753600" cy="147437"/>
            <a:chOff x="0" y="0"/>
            <a:chExt cx="4323108" cy="65349"/>
          </a:xfrm>
        </p:grpSpPr>
        <p:sp>
          <p:nvSpPr>
            <p:cNvPr name="Freeform 6" id="6"/>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365B6D"/>
            </a:solidFill>
          </p:spPr>
        </p:sp>
        <p:sp>
          <p:nvSpPr>
            <p:cNvPr name="TextBox 7" id="7"/>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8" id="8"/>
          <p:cNvGrpSpPr/>
          <p:nvPr/>
        </p:nvGrpSpPr>
        <p:grpSpPr>
          <a:xfrm rot="0">
            <a:off x="-4876800" y="6970940"/>
            <a:ext cx="9753600" cy="147437"/>
            <a:chOff x="0" y="0"/>
            <a:chExt cx="4323108" cy="65349"/>
          </a:xfrm>
        </p:grpSpPr>
        <p:sp>
          <p:nvSpPr>
            <p:cNvPr name="Freeform 9" id="9"/>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41C1BA"/>
            </a:solidFill>
          </p:spPr>
        </p:sp>
        <p:sp>
          <p:nvSpPr>
            <p:cNvPr name="TextBox 10" id="10"/>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sp>
        <p:nvSpPr>
          <p:cNvPr name="Freeform 11" id="11"/>
          <p:cNvSpPr/>
          <p:nvPr/>
        </p:nvSpPr>
        <p:spPr>
          <a:xfrm flipH="false" flipV="false" rot="0">
            <a:off x="731520" y="1730984"/>
            <a:ext cx="8314576" cy="4676949"/>
          </a:xfrm>
          <a:custGeom>
            <a:avLst/>
            <a:gdLst/>
            <a:ahLst/>
            <a:cxnLst/>
            <a:rect r="r" b="b" t="t" l="l"/>
            <a:pathLst>
              <a:path h="4676949" w="8314576">
                <a:moveTo>
                  <a:pt x="0" y="0"/>
                </a:moveTo>
                <a:lnTo>
                  <a:pt x="8314576" y="0"/>
                </a:lnTo>
                <a:lnTo>
                  <a:pt x="8314576" y="4676949"/>
                </a:lnTo>
                <a:lnTo>
                  <a:pt x="0" y="4676949"/>
                </a:lnTo>
                <a:lnTo>
                  <a:pt x="0" y="0"/>
                </a:lnTo>
                <a:close/>
              </a:path>
            </a:pathLst>
          </a:custGeom>
          <a:blipFill>
            <a:blip r:embed="rId2"/>
            <a:stretch>
              <a:fillRect l="0" t="0" r="0" b="0"/>
            </a:stretch>
          </a:blipFill>
        </p:spPr>
      </p:sp>
      <p:sp>
        <p:nvSpPr>
          <p:cNvPr name="TextBox 12" id="12"/>
          <p:cNvSpPr txBox="true"/>
          <p:nvPr/>
        </p:nvSpPr>
        <p:spPr>
          <a:xfrm rot="0">
            <a:off x="548640" y="372835"/>
            <a:ext cx="3915174" cy="215479"/>
          </a:xfrm>
          <a:prstGeom prst="rect">
            <a:avLst/>
          </a:prstGeom>
        </p:spPr>
        <p:txBody>
          <a:bodyPr anchor="t" rtlCol="false" tIns="0" lIns="0" bIns="0" rIns="0">
            <a:spAutoFit/>
          </a:bodyPr>
          <a:lstStyle/>
          <a:p>
            <a:pPr>
              <a:lnSpc>
                <a:spcPts val="1773"/>
              </a:lnSpc>
            </a:pPr>
            <a:r>
              <a:rPr lang="en-US" sz="1266" spc="101">
                <a:solidFill>
                  <a:srgbClr val="050A30"/>
                </a:solidFill>
                <a:latin typeface="HK Grotesk Bold"/>
              </a:rPr>
              <a:t>COMMUNITY COMPANION CHALLENGE 2024</a:t>
            </a:r>
          </a:p>
        </p:txBody>
      </p:sp>
      <p:sp>
        <p:nvSpPr>
          <p:cNvPr name="TextBox 13" id="13"/>
          <p:cNvSpPr txBox="true"/>
          <p:nvPr/>
        </p:nvSpPr>
        <p:spPr>
          <a:xfrm rot="0">
            <a:off x="2421720" y="861035"/>
            <a:ext cx="6600360" cy="688974"/>
          </a:xfrm>
          <a:prstGeom prst="rect">
            <a:avLst/>
          </a:prstGeom>
        </p:spPr>
        <p:txBody>
          <a:bodyPr anchor="t" rtlCol="false" tIns="0" lIns="0" bIns="0" rIns="0">
            <a:spAutoFit/>
          </a:bodyPr>
          <a:lstStyle/>
          <a:p>
            <a:pPr algn="ctr">
              <a:lnSpc>
                <a:spcPts val="5600"/>
              </a:lnSpc>
            </a:pPr>
            <a:r>
              <a:rPr lang="en-US" sz="4000">
                <a:solidFill>
                  <a:srgbClr val="000000"/>
                </a:solidFill>
                <a:latin typeface="Canva Sans Bold"/>
              </a:rPr>
              <a:t>UI and UX</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grpSp>
        <p:nvGrpSpPr>
          <p:cNvPr name="Group 2" id="2"/>
          <p:cNvGrpSpPr/>
          <p:nvPr/>
        </p:nvGrpSpPr>
        <p:grpSpPr>
          <a:xfrm rot="0">
            <a:off x="4625965" y="-204666"/>
            <a:ext cx="6485351" cy="426568"/>
            <a:chOff x="0" y="0"/>
            <a:chExt cx="2874516" cy="189069"/>
          </a:xfrm>
        </p:grpSpPr>
        <p:sp>
          <p:nvSpPr>
            <p:cNvPr name="Freeform 3" id="3"/>
            <p:cNvSpPr/>
            <p:nvPr/>
          </p:nvSpPr>
          <p:spPr>
            <a:xfrm flipH="false" flipV="false" rot="0">
              <a:off x="0" y="0"/>
              <a:ext cx="2874516" cy="189069"/>
            </a:xfrm>
            <a:custGeom>
              <a:avLst/>
              <a:gdLst/>
              <a:ahLst/>
              <a:cxnLst/>
              <a:rect r="r" b="b" t="t" l="l"/>
              <a:pathLst>
                <a:path h="189069" w="2874516">
                  <a:moveTo>
                    <a:pt x="0" y="0"/>
                  </a:moveTo>
                  <a:lnTo>
                    <a:pt x="2874516" y="0"/>
                  </a:lnTo>
                  <a:lnTo>
                    <a:pt x="2874516" y="189069"/>
                  </a:lnTo>
                  <a:lnTo>
                    <a:pt x="0" y="189069"/>
                  </a:lnTo>
                  <a:close/>
                </a:path>
              </a:pathLst>
            </a:custGeom>
            <a:solidFill>
              <a:srgbClr val="365B6D"/>
            </a:solidFill>
          </p:spPr>
        </p:sp>
        <p:sp>
          <p:nvSpPr>
            <p:cNvPr name="TextBox 4" id="4"/>
            <p:cNvSpPr txBox="true"/>
            <p:nvPr/>
          </p:nvSpPr>
          <p:spPr>
            <a:xfrm>
              <a:off x="0" y="-19050"/>
              <a:ext cx="2874516" cy="208119"/>
            </a:xfrm>
            <a:prstGeom prst="rect">
              <a:avLst/>
            </a:prstGeom>
          </p:spPr>
          <p:txBody>
            <a:bodyPr anchor="ctr" rtlCol="false" tIns="27093" lIns="27093" bIns="27093" rIns="27093"/>
            <a:lstStyle/>
            <a:p>
              <a:pPr algn="ctr">
                <a:lnSpc>
                  <a:spcPts val="1418"/>
                </a:lnSpc>
              </a:pPr>
            </a:p>
          </p:txBody>
        </p:sp>
      </p:grpSp>
      <p:grpSp>
        <p:nvGrpSpPr>
          <p:cNvPr name="Group 5" id="5"/>
          <p:cNvGrpSpPr/>
          <p:nvPr/>
        </p:nvGrpSpPr>
        <p:grpSpPr>
          <a:xfrm rot="0">
            <a:off x="4876800" y="7175527"/>
            <a:ext cx="9753600" cy="147437"/>
            <a:chOff x="0" y="0"/>
            <a:chExt cx="4323108" cy="65349"/>
          </a:xfrm>
        </p:grpSpPr>
        <p:sp>
          <p:nvSpPr>
            <p:cNvPr name="Freeform 6" id="6"/>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365B6D"/>
            </a:solidFill>
          </p:spPr>
        </p:sp>
        <p:sp>
          <p:nvSpPr>
            <p:cNvPr name="TextBox 7" id="7"/>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8" id="8"/>
          <p:cNvGrpSpPr/>
          <p:nvPr/>
        </p:nvGrpSpPr>
        <p:grpSpPr>
          <a:xfrm rot="0">
            <a:off x="-4876800" y="6970940"/>
            <a:ext cx="9753600" cy="147437"/>
            <a:chOff x="0" y="0"/>
            <a:chExt cx="4323108" cy="65349"/>
          </a:xfrm>
        </p:grpSpPr>
        <p:sp>
          <p:nvSpPr>
            <p:cNvPr name="Freeform 9" id="9"/>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41C1BA"/>
            </a:solidFill>
          </p:spPr>
        </p:sp>
        <p:sp>
          <p:nvSpPr>
            <p:cNvPr name="TextBox 10" id="10"/>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sp>
        <p:nvSpPr>
          <p:cNvPr name="Freeform 11" id="11"/>
          <p:cNvSpPr/>
          <p:nvPr/>
        </p:nvSpPr>
        <p:spPr>
          <a:xfrm flipH="false" flipV="false" rot="0">
            <a:off x="1194393" y="1911959"/>
            <a:ext cx="7827687" cy="4403074"/>
          </a:xfrm>
          <a:custGeom>
            <a:avLst/>
            <a:gdLst/>
            <a:ahLst/>
            <a:cxnLst/>
            <a:rect r="r" b="b" t="t" l="l"/>
            <a:pathLst>
              <a:path h="4403074" w="7827687">
                <a:moveTo>
                  <a:pt x="0" y="0"/>
                </a:moveTo>
                <a:lnTo>
                  <a:pt x="7827687" y="0"/>
                </a:lnTo>
                <a:lnTo>
                  <a:pt x="7827687" y="4403074"/>
                </a:lnTo>
                <a:lnTo>
                  <a:pt x="0" y="4403074"/>
                </a:lnTo>
                <a:lnTo>
                  <a:pt x="0" y="0"/>
                </a:lnTo>
                <a:close/>
              </a:path>
            </a:pathLst>
          </a:custGeom>
          <a:blipFill>
            <a:blip r:embed="rId2"/>
            <a:stretch>
              <a:fillRect l="0" t="0" r="0" b="0"/>
            </a:stretch>
          </a:blipFill>
        </p:spPr>
      </p:sp>
      <p:sp>
        <p:nvSpPr>
          <p:cNvPr name="TextBox 12" id="12"/>
          <p:cNvSpPr txBox="true"/>
          <p:nvPr/>
        </p:nvSpPr>
        <p:spPr>
          <a:xfrm rot="0">
            <a:off x="548640" y="372835"/>
            <a:ext cx="3915174" cy="215479"/>
          </a:xfrm>
          <a:prstGeom prst="rect">
            <a:avLst/>
          </a:prstGeom>
        </p:spPr>
        <p:txBody>
          <a:bodyPr anchor="t" rtlCol="false" tIns="0" lIns="0" bIns="0" rIns="0">
            <a:spAutoFit/>
          </a:bodyPr>
          <a:lstStyle/>
          <a:p>
            <a:pPr>
              <a:lnSpc>
                <a:spcPts val="1773"/>
              </a:lnSpc>
            </a:pPr>
            <a:r>
              <a:rPr lang="en-US" sz="1266" spc="101">
                <a:solidFill>
                  <a:srgbClr val="050A30"/>
                </a:solidFill>
                <a:latin typeface="HK Grotesk Bold"/>
              </a:rPr>
              <a:t>COMMUNITY COMPANION CHALLENGE 2024</a:t>
            </a:r>
          </a:p>
        </p:txBody>
      </p:sp>
      <p:sp>
        <p:nvSpPr>
          <p:cNvPr name="TextBox 13" id="13"/>
          <p:cNvSpPr txBox="true"/>
          <p:nvPr/>
        </p:nvSpPr>
        <p:spPr>
          <a:xfrm rot="0">
            <a:off x="2421720" y="861035"/>
            <a:ext cx="6600360" cy="688974"/>
          </a:xfrm>
          <a:prstGeom prst="rect">
            <a:avLst/>
          </a:prstGeom>
        </p:spPr>
        <p:txBody>
          <a:bodyPr anchor="t" rtlCol="false" tIns="0" lIns="0" bIns="0" rIns="0">
            <a:spAutoFit/>
          </a:bodyPr>
          <a:lstStyle/>
          <a:p>
            <a:pPr algn="ctr">
              <a:lnSpc>
                <a:spcPts val="5600"/>
              </a:lnSpc>
            </a:pPr>
            <a:r>
              <a:rPr lang="en-US" sz="4000">
                <a:solidFill>
                  <a:srgbClr val="000000"/>
                </a:solidFill>
                <a:latin typeface="Canva Sans Bold"/>
              </a:rPr>
              <a:t>UI and UX</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grpSp>
        <p:nvGrpSpPr>
          <p:cNvPr name="Group 2" id="2"/>
          <p:cNvGrpSpPr/>
          <p:nvPr/>
        </p:nvGrpSpPr>
        <p:grpSpPr>
          <a:xfrm rot="0">
            <a:off x="4625965" y="-204666"/>
            <a:ext cx="6485351" cy="426568"/>
            <a:chOff x="0" y="0"/>
            <a:chExt cx="2874516" cy="189069"/>
          </a:xfrm>
        </p:grpSpPr>
        <p:sp>
          <p:nvSpPr>
            <p:cNvPr name="Freeform 3" id="3"/>
            <p:cNvSpPr/>
            <p:nvPr/>
          </p:nvSpPr>
          <p:spPr>
            <a:xfrm flipH="false" flipV="false" rot="0">
              <a:off x="0" y="0"/>
              <a:ext cx="2874516" cy="189069"/>
            </a:xfrm>
            <a:custGeom>
              <a:avLst/>
              <a:gdLst/>
              <a:ahLst/>
              <a:cxnLst/>
              <a:rect r="r" b="b" t="t" l="l"/>
              <a:pathLst>
                <a:path h="189069" w="2874516">
                  <a:moveTo>
                    <a:pt x="0" y="0"/>
                  </a:moveTo>
                  <a:lnTo>
                    <a:pt x="2874516" y="0"/>
                  </a:lnTo>
                  <a:lnTo>
                    <a:pt x="2874516" y="189069"/>
                  </a:lnTo>
                  <a:lnTo>
                    <a:pt x="0" y="189069"/>
                  </a:lnTo>
                  <a:close/>
                </a:path>
              </a:pathLst>
            </a:custGeom>
            <a:solidFill>
              <a:srgbClr val="365B6D"/>
            </a:solidFill>
          </p:spPr>
        </p:sp>
        <p:sp>
          <p:nvSpPr>
            <p:cNvPr name="TextBox 4" id="4"/>
            <p:cNvSpPr txBox="true"/>
            <p:nvPr/>
          </p:nvSpPr>
          <p:spPr>
            <a:xfrm>
              <a:off x="0" y="-19050"/>
              <a:ext cx="2874516" cy="208119"/>
            </a:xfrm>
            <a:prstGeom prst="rect">
              <a:avLst/>
            </a:prstGeom>
          </p:spPr>
          <p:txBody>
            <a:bodyPr anchor="ctr" rtlCol="false" tIns="27093" lIns="27093" bIns="27093" rIns="27093"/>
            <a:lstStyle/>
            <a:p>
              <a:pPr algn="ctr">
                <a:lnSpc>
                  <a:spcPts val="1418"/>
                </a:lnSpc>
              </a:pPr>
            </a:p>
          </p:txBody>
        </p:sp>
      </p:grpSp>
      <p:grpSp>
        <p:nvGrpSpPr>
          <p:cNvPr name="Group 5" id="5"/>
          <p:cNvGrpSpPr/>
          <p:nvPr/>
        </p:nvGrpSpPr>
        <p:grpSpPr>
          <a:xfrm rot="0">
            <a:off x="4876800" y="7175527"/>
            <a:ext cx="9753600" cy="147437"/>
            <a:chOff x="0" y="0"/>
            <a:chExt cx="4323108" cy="65349"/>
          </a:xfrm>
        </p:grpSpPr>
        <p:sp>
          <p:nvSpPr>
            <p:cNvPr name="Freeform 6" id="6"/>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365B6D"/>
            </a:solidFill>
          </p:spPr>
        </p:sp>
        <p:sp>
          <p:nvSpPr>
            <p:cNvPr name="TextBox 7" id="7"/>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8" id="8"/>
          <p:cNvGrpSpPr/>
          <p:nvPr/>
        </p:nvGrpSpPr>
        <p:grpSpPr>
          <a:xfrm rot="0">
            <a:off x="-4876800" y="6970940"/>
            <a:ext cx="9753600" cy="147437"/>
            <a:chOff x="0" y="0"/>
            <a:chExt cx="4323108" cy="65349"/>
          </a:xfrm>
        </p:grpSpPr>
        <p:sp>
          <p:nvSpPr>
            <p:cNvPr name="Freeform 9" id="9"/>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41C1BA"/>
            </a:solidFill>
          </p:spPr>
        </p:sp>
        <p:sp>
          <p:nvSpPr>
            <p:cNvPr name="TextBox 10" id="10"/>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sp>
        <p:nvSpPr>
          <p:cNvPr name="Freeform 11" id="11"/>
          <p:cNvSpPr/>
          <p:nvPr/>
        </p:nvSpPr>
        <p:spPr>
          <a:xfrm flipH="false" flipV="false" rot="0">
            <a:off x="1331939" y="1911959"/>
            <a:ext cx="7690141" cy="4325705"/>
          </a:xfrm>
          <a:custGeom>
            <a:avLst/>
            <a:gdLst/>
            <a:ahLst/>
            <a:cxnLst/>
            <a:rect r="r" b="b" t="t" l="l"/>
            <a:pathLst>
              <a:path h="4325705" w="7690141">
                <a:moveTo>
                  <a:pt x="0" y="0"/>
                </a:moveTo>
                <a:lnTo>
                  <a:pt x="7690141" y="0"/>
                </a:lnTo>
                <a:lnTo>
                  <a:pt x="7690141" y="4325705"/>
                </a:lnTo>
                <a:lnTo>
                  <a:pt x="0" y="4325705"/>
                </a:lnTo>
                <a:lnTo>
                  <a:pt x="0" y="0"/>
                </a:lnTo>
                <a:close/>
              </a:path>
            </a:pathLst>
          </a:custGeom>
          <a:blipFill>
            <a:blip r:embed="rId2"/>
            <a:stretch>
              <a:fillRect l="0" t="0" r="0" b="0"/>
            </a:stretch>
          </a:blipFill>
        </p:spPr>
      </p:sp>
      <p:sp>
        <p:nvSpPr>
          <p:cNvPr name="TextBox 12" id="12"/>
          <p:cNvSpPr txBox="true"/>
          <p:nvPr/>
        </p:nvSpPr>
        <p:spPr>
          <a:xfrm rot="0">
            <a:off x="548640" y="372835"/>
            <a:ext cx="3915174" cy="215479"/>
          </a:xfrm>
          <a:prstGeom prst="rect">
            <a:avLst/>
          </a:prstGeom>
        </p:spPr>
        <p:txBody>
          <a:bodyPr anchor="t" rtlCol="false" tIns="0" lIns="0" bIns="0" rIns="0">
            <a:spAutoFit/>
          </a:bodyPr>
          <a:lstStyle/>
          <a:p>
            <a:pPr>
              <a:lnSpc>
                <a:spcPts val="1773"/>
              </a:lnSpc>
            </a:pPr>
            <a:r>
              <a:rPr lang="en-US" sz="1266" spc="101">
                <a:solidFill>
                  <a:srgbClr val="050A30"/>
                </a:solidFill>
                <a:latin typeface="HK Grotesk Bold"/>
              </a:rPr>
              <a:t>COMMUNITY COMPANION CHALLENGE 2024</a:t>
            </a:r>
          </a:p>
        </p:txBody>
      </p:sp>
      <p:sp>
        <p:nvSpPr>
          <p:cNvPr name="TextBox 13" id="13"/>
          <p:cNvSpPr txBox="true"/>
          <p:nvPr/>
        </p:nvSpPr>
        <p:spPr>
          <a:xfrm rot="0">
            <a:off x="2421720" y="861035"/>
            <a:ext cx="6600360" cy="688974"/>
          </a:xfrm>
          <a:prstGeom prst="rect">
            <a:avLst/>
          </a:prstGeom>
        </p:spPr>
        <p:txBody>
          <a:bodyPr anchor="t" rtlCol="false" tIns="0" lIns="0" bIns="0" rIns="0">
            <a:spAutoFit/>
          </a:bodyPr>
          <a:lstStyle/>
          <a:p>
            <a:pPr algn="ctr">
              <a:lnSpc>
                <a:spcPts val="5600"/>
              </a:lnSpc>
            </a:pPr>
            <a:r>
              <a:rPr lang="en-US" sz="4000">
                <a:solidFill>
                  <a:srgbClr val="000000"/>
                </a:solidFill>
                <a:latin typeface="Canva Sans Bold"/>
              </a:rPr>
              <a:t>UI and UX</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Freeform 2" id="2"/>
          <p:cNvSpPr/>
          <p:nvPr/>
        </p:nvSpPr>
        <p:spPr>
          <a:xfrm flipH="false" flipV="false" rot="0">
            <a:off x="5638764" y="2569040"/>
            <a:ext cx="3818184" cy="2867649"/>
          </a:xfrm>
          <a:custGeom>
            <a:avLst/>
            <a:gdLst/>
            <a:ahLst/>
            <a:cxnLst/>
            <a:rect r="r" b="b" t="t" l="l"/>
            <a:pathLst>
              <a:path h="2867649" w="3818184">
                <a:moveTo>
                  <a:pt x="0" y="0"/>
                </a:moveTo>
                <a:lnTo>
                  <a:pt x="3818185" y="0"/>
                </a:lnTo>
                <a:lnTo>
                  <a:pt x="3818185" y="2867649"/>
                </a:lnTo>
                <a:lnTo>
                  <a:pt x="0" y="2867649"/>
                </a:lnTo>
                <a:lnTo>
                  <a:pt x="0" y="0"/>
                </a:lnTo>
                <a:close/>
              </a:path>
            </a:pathLst>
          </a:custGeom>
          <a:blipFill>
            <a:blip r:embed="rId2"/>
            <a:stretch>
              <a:fillRect l="0" t="0" r="0" b="0"/>
            </a:stretch>
          </a:blipFill>
        </p:spPr>
      </p:sp>
      <p:sp>
        <p:nvSpPr>
          <p:cNvPr name="Freeform 3" id="3"/>
          <p:cNvSpPr/>
          <p:nvPr/>
        </p:nvSpPr>
        <p:spPr>
          <a:xfrm flipH="false" flipV="false" rot="0">
            <a:off x="548640" y="1894368"/>
            <a:ext cx="1174411" cy="1174411"/>
          </a:xfrm>
          <a:custGeom>
            <a:avLst/>
            <a:gdLst/>
            <a:ahLst/>
            <a:cxnLst/>
            <a:rect r="r" b="b" t="t" l="l"/>
            <a:pathLst>
              <a:path h="1174411" w="1174411">
                <a:moveTo>
                  <a:pt x="0" y="0"/>
                </a:moveTo>
                <a:lnTo>
                  <a:pt x="1174411" y="0"/>
                </a:lnTo>
                <a:lnTo>
                  <a:pt x="1174411" y="1174411"/>
                </a:lnTo>
                <a:lnTo>
                  <a:pt x="0" y="11744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40828" y="3659947"/>
            <a:ext cx="1174411" cy="1174411"/>
          </a:xfrm>
          <a:custGeom>
            <a:avLst/>
            <a:gdLst/>
            <a:ahLst/>
            <a:cxnLst/>
            <a:rect r="r" b="b" t="t" l="l"/>
            <a:pathLst>
              <a:path h="1174411" w="1174411">
                <a:moveTo>
                  <a:pt x="0" y="0"/>
                </a:moveTo>
                <a:lnTo>
                  <a:pt x="1174411" y="0"/>
                </a:lnTo>
                <a:lnTo>
                  <a:pt x="1174411" y="1174411"/>
                </a:lnTo>
                <a:lnTo>
                  <a:pt x="0" y="11744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8640" y="5318351"/>
            <a:ext cx="1174411" cy="1174411"/>
          </a:xfrm>
          <a:custGeom>
            <a:avLst/>
            <a:gdLst/>
            <a:ahLst/>
            <a:cxnLst/>
            <a:rect r="r" b="b" t="t" l="l"/>
            <a:pathLst>
              <a:path h="1174411" w="1174411">
                <a:moveTo>
                  <a:pt x="0" y="0"/>
                </a:moveTo>
                <a:lnTo>
                  <a:pt x="1174411" y="0"/>
                </a:lnTo>
                <a:lnTo>
                  <a:pt x="1174411" y="1174412"/>
                </a:lnTo>
                <a:lnTo>
                  <a:pt x="0" y="11744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4625965" y="-204666"/>
            <a:ext cx="6485351" cy="426568"/>
            <a:chOff x="0" y="0"/>
            <a:chExt cx="2874516" cy="189069"/>
          </a:xfrm>
        </p:grpSpPr>
        <p:sp>
          <p:nvSpPr>
            <p:cNvPr name="Freeform 7" id="7"/>
            <p:cNvSpPr/>
            <p:nvPr/>
          </p:nvSpPr>
          <p:spPr>
            <a:xfrm flipH="false" flipV="false" rot="0">
              <a:off x="0" y="0"/>
              <a:ext cx="2874516" cy="189069"/>
            </a:xfrm>
            <a:custGeom>
              <a:avLst/>
              <a:gdLst/>
              <a:ahLst/>
              <a:cxnLst/>
              <a:rect r="r" b="b" t="t" l="l"/>
              <a:pathLst>
                <a:path h="189069" w="2874516">
                  <a:moveTo>
                    <a:pt x="0" y="0"/>
                  </a:moveTo>
                  <a:lnTo>
                    <a:pt x="2874516" y="0"/>
                  </a:lnTo>
                  <a:lnTo>
                    <a:pt x="2874516" y="189069"/>
                  </a:lnTo>
                  <a:lnTo>
                    <a:pt x="0" y="189069"/>
                  </a:lnTo>
                  <a:close/>
                </a:path>
              </a:pathLst>
            </a:custGeom>
            <a:solidFill>
              <a:srgbClr val="365B6D"/>
            </a:solidFill>
          </p:spPr>
        </p:sp>
        <p:sp>
          <p:nvSpPr>
            <p:cNvPr name="TextBox 8" id="8"/>
            <p:cNvSpPr txBox="true"/>
            <p:nvPr/>
          </p:nvSpPr>
          <p:spPr>
            <a:xfrm>
              <a:off x="0" y="-19050"/>
              <a:ext cx="2874516" cy="208119"/>
            </a:xfrm>
            <a:prstGeom prst="rect">
              <a:avLst/>
            </a:prstGeom>
          </p:spPr>
          <p:txBody>
            <a:bodyPr anchor="ctr" rtlCol="false" tIns="27093" lIns="27093" bIns="27093" rIns="27093"/>
            <a:lstStyle/>
            <a:p>
              <a:pPr algn="ctr">
                <a:lnSpc>
                  <a:spcPts val="1418"/>
                </a:lnSpc>
              </a:pPr>
            </a:p>
          </p:txBody>
        </p:sp>
      </p:grpSp>
      <p:grpSp>
        <p:nvGrpSpPr>
          <p:cNvPr name="Group 9" id="9"/>
          <p:cNvGrpSpPr/>
          <p:nvPr/>
        </p:nvGrpSpPr>
        <p:grpSpPr>
          <a:xfrm rot="0">
            <a:off x="4876800" y="7175527"/>
            <a:ext cx="9753600" cy="147437"/>
            <a:chOff x="0" y="0"/>
            <a:chExt cx="4323108" cy="65349"/>
          </a:xfrm>
        </p:grpSpPr>
        <p:sp>
          <p:nvSpPr>
            <p:cNvPr name="Freeform 10" id="10"/>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365B6D"/>
            </a:solidFill>
          </p:spPr>
        </p:sp>
        <p:sp>
          <p:nvSpPr>
            <p:cNvPr name="TextBox 11" id="11"/>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12" id="12"/>
          <p:cNvGrpSpPr/>
          <p:nvPr/>
        </p:nvGrpSpPr>
        <p:grpSpPr>
          <a:xfrm rot="0">
            <a:off x="-4876800" y="6970940"/>
            <a:ext cx="9753600" cy="147437"/>
            <a:chOff x="0" y="0"/>
            <a:chExt cx="4323108" cy="65349"/>
          </a:xfrm>
        </p:grpSpPr>
        <p:sp>
          <p:nvSpPr>
            <p:cNvPr name="Freeform 13" id="13"/>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41C1BA"/>
            </a:solidFill>
          </p:spPr>
        </p:sp>
        <p:sp>
          <p:nvSpPr>
            <p:cNvPr name="TextBox 14" id="14"/>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sp>
        <p:nvSpPr>
          <p:cNvPr name="Freeform 15" id="15"/>
          <p:cNvSpPr/>
          <p:nvPr/>
        </p:nvSpPr>
        <p:spPr>
          <a:xfrm flipH="false" flipV="false" rot="0">
            <a:off x="7374262" y="401410"/>
            <a:ext cx="1647818" cy="1808305"/>
          </a:xfrm>
          <a:custGeom>
            <a:avLst/>
            <a:gdLst/>
            <a:ahLst/>
            <a:cxnLst/>
            <a:rect r="r" b="b" t="t" l="l"/>
            <a:pathLst>
              <a:path h="1808305" w="1647818">
                <a:moveTo>
                  <a:pt x="0" y="0"/>
                </a:moveTo>
                <a:lnTo>
                  <a:pt x="1647818" y="0"/>
                </a:lnTo>
                <a:lnTo>
                  <a:pt x="1647818" y="1808305"/>
                </a:lnTo>
                <a:lnTo>
                  <a:pt x="0" y="18083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548640" y="372835"/>
            <a:ext cx="3915174" cy="215479"/>
          </a:xfrm>
          <a:prstGeom prst="rect">
            <a:avLst/>
          </a:prstGeom>
        </p:spPr>
        <p:txBody>
          <a:bodyPr anchor="t" rtlCol="false" tIns="0" lIns="0" bIns="0" rIns="0">
            <a:spAutoFit/>
          </a:bodyPr>
          <a:lstStyle/>
          <a:p>
            <a:pPr>
              <a:lnSpc>
                <a:spcPts val="1773"/>
              </a:lnSpc>
            </a:pPr>
            <a:r>
              <a:rPr lang="en-US" sz="1266" spc="101">
                <a:solidFill>
                  <a:srgbClr val="050A30"/>
                </a:solidFill>
                <a:latin typeface="HK Grotesk Bold"/>
              </a:rPr>
              <a:t>COMMUNITY COMPANION CHALLENGE 2024</a:t>
            </a:r>
          </a:p>
        </p:txBody>
      </p:sp>
      <p:sp>
        <p:nvSpPr>
          <p:cNvPr name="TextBox 17" id="17"/>
          <p:cNvSpPr txBox="true"/>
          <p:nvPr/>
        </p:nvSpPr>
        <p:spPr>
          <a:xfrm rot="0">
            <a:off x="731520" y="636270"/>
            <a:ext cx="8290560" cy="887094"/>
          </a:xfrm>
          <a:prstGeom prst="rect">
            <a:avLst/>
          </a:prstGeom>
        </p:spPr>
        <p:txBody>
          <a:bodyPr anchor="t" rtlCol="false" tIns="0" lIns="0" bIns="0" rIns="0">
            <a:spAutoFit/>
          </a:bodyPr>
          <a:lstStyle/>
          <a:p>
            <a:pPr algn="just">
              <a:lnSpc>
                <a:spcPts val="7280"/>
              </a:lnSpc>
            </a:pPr>
            <a:r>
              <a:rPr lang="en-US" sz="5200">
                <a:solidFill>
                  <a:srgbClr val="050A30"/>
                </a:solidFill>
                <a:latin typeface="Canva Sans Bold"/>
              </a:rPr>
              <a:t>The India Challenge</a:t>
            </a:r>
          </a:p>
        </p:txBody>
      </p:sp>
      <p:sp>
        <p:nvSpPr>
          <p:cNvPr name="TextBox 18" id="18"/>
          <p:cNvSpPr txBox="true"/>
          <p:nvPr/>
        </p:nvSpPr>
        <p:spPr>
          <a:xfrm rot="0">
            <a:off x="1951122" y="3701363"/>
            <a:ext cx="3449517" cy="1514771"/>
          </a:xfrm>
          <a:prstGeom prst="rect">
            <a:avLst/>
          </a:prstGeom>
        </p:spPr>
        <p:txBody>
          <a:bodyPr anchor="t" rtlCol="false" tIns="0" lIns="0" bIns="0" rIns="0">
            <a:spAutoFit/>
          </a:bodyPr>
          <a:lstStyle/>
          <a:p>
            <a:pPr marL="240368" indent="-120184" lvl="1">
              <a:lnSpc>
                <a:spcPts val="1558"/>
              </a:lnSpc>
              <a:buFont typeface="Arial"/>
              <a:buChar char="•"/>
            </a:pPr>
            <a:r>
              <a:rPr lang="en-US" sz="1113">
                <a:solidFill>
                  <a:srgbClr val="050A30"/>
                </a:solidFill>
                <a:latin typeface="Nunito Sans"/>
              </a:rPr>
              <a:t>The predictive model employs automated clustering, risk detection, and thresholding processes</a:t>
            </a:r>
          </a:p>
          <a:p>
            <a:pPr marL="240368" indent="-120184" lvl="1">
              <a:lnSpc>
                <a:spcPts val="1558"/>
              </a:lnSpc>
              <a:buFont typeface="Arial"/>
              <a:buChar char="•"/>
            </a:pPr>
            <a:r>
              <a:rPr lang="en-US" sz="1113">
                <a:solidFill>
                  <a:srgbClr val="050A30"/>
                </a:solidFill>
                <a:latin typeface="Nunito Sans"/>
              </a:rPr>
              <a:t>A</a:t>
            </a:r>
            <a:r>
              <a:rPr lang="en-US" sz="1113">
                <a:solidFill>
                  <a:srgbClr val="050A30"/>
                </a:solidFill>
                <a:latin typeface="Nunito Sans"/>
              </a:rPr>
              <a:t>daptable to diverse datasets, including the socioeconomic and healthcare variables critical for India</a:t>
            </a:r>
          </a:p>
          <a:p>
            <a:pPr marL="240368" indent="-120184" lvl="1">
              <a:lnSpc>
                <a:spcPts val="1558"/>
              </a:lnSpc>
              <a:spcBef>
                <a:spcPct val="0"/>
              </a:spcBef>
              <a:buFont typeface="Arial"/>
              <a:buChar char="•"/>
            </a:pPr>
            <a:r>
              <a:rPr lang="en-US" sz="1113">
                <a:solidFill>
                  <a:srgbClr val="050A30"/>
                </a:solidFill>
                <a:latin typeface="Nunito Sans"/>
              </a:rPr>
              <a:t>C</a:t>
            </a:r>
            <a:r>
              <a:rPr lang="en-US" sz="1113">
                <a:solidFill>
                  <a:srgbClr val="050A30"/>
                </a:solidFill>
                <a:latin typeface="Nunito Sans"/>
              </a:rPr>
              <a:t>an address the unique challenges of the Indian healthcare</a:t>
            </a:r>
          </a:p>
        </p:txBody>
      </p:sp>
      <p:sp>
        <p:nvSpPr>
          <p:cNvPr name="TextBox 19" id="19"/>
          <p:cNvSpPr txBox="true"/>
          <p:nvPr/>
        </p:nvSpPr>
        <p:spPr>
          <a:xfrm rot="0">
            <a:off x="1951122" y="5739906"/>
            <a:ext cx="3449517" cy="752856"/>
          </a:xfrm>
          <a:prstGeom prst="rect">
            <a:avLst/>
          </a:prstGeom>
        </p:spPr>
        <p:txBody>
          <a:bodyPr anchor="t" rtlCol="false" tIns="0" lIns="0" bIns="0" rIns="0">
            <a:spAutoFit/>
          </a:bodyPr>
          <a:lstStyle/>
          <a:p>
            <a:pPr marL="239647" indent="-119824" lvl="1">
              <a:lnSpc>
                <a:spcPts val="1553"/>
              </a:lnSpc>
              <a:buFont typeface="Arial"/>
              <a:buChar char="•"/>
            </a:pPr>
            <a:r>
              <a:rPr lang="en-US" sz="1109">
                <a:solidFill>
                  <a:srgbClr val="050A30"/>
                </a:solidFill>
                <a:latin typeface="Nunito Sans"/>
              </a:rPr>
              <a:t>Adjust the model's thresholds to align with India's specific healthcare needs</a:t>
            </a:r>
          </a:p>
          <a:p>
            <a:pPr marL="239647" indent="-119824" lvl="1">
              <a:lnSpc>
                <a:spcPts val="1553"/>
              </a:lnSpc>
              <a:buFont typeface="Arial"/>
              <a:buChar char="•"/>
            </a:pPr>
            <a:r>
              <a:rPr lang="en-US" sz="1109">
                <a:solidFill>
                  <a:srgbClr val="050A30"/>
                </a:solidFill>
                <a:latin typeface="Nunito Sans"/>
              </a:rPr>
              <a:t>Incorporate features into the model that reflect India's unique healthcare challenges</a:t>
            </a:r>
          </a:p>
        </p:txBody>
      </p:sp>
      <p:sp>
        <p:nvSpPr>
          <p:cNvPr name="TextBox 20" id="20"/>
          <p:cNvSpPr txBox="true"/>
          <p:nvPr/>
        </p:nvSpPr>
        <p:spPr>
          <a:xfrm rot="0">
            <a:off x="1976544" y="3371472"/>
            <a:ext cx="1608832" cy="241698"/>
          </a:xfrm>
          <a:prstGeom prst="rect">
            <a:avLst/>
          </a:prstGeom>
        </p:spPr>
        <p:txBody>
          <a:bodyPr anchor="t" rtlCol="false" tIns="0" lIns="0" bIns="0" rIns="0">
            <a:spAutoFit/>
          </a:bodyPr>
          <a:lstStyle/>
          <a:p>
            <a:pPr algn="ctr">
              <a:lnSpc>
                <a:spcPts val="1903"/>
              </a:lnSpc>
            </a:pPr>
            <a:r>
              <a:rPr lang="en-US" sz="1359">
                <a:solidFill>
                  <a:srgbClr val="050A30"/>
                </a:solidFill>
                <a:latin typeface="Canva Sans Bold"/>
              </a:rPr>
              <a:t>What do we deliver</a:t>
            </a:r>
          </a:p>
        </p:txBody>
      </p:sp>
      <p:sp>
        <p:nvSpPr>
          <p:cNvPr name="TextBox 21" id="21"/>
          <p:cNvSpPr txBox="true"/>
          <p:nvPr/>
        </p:nvSpPr>
        <p:spPr>
          <a:xfrm rot="0">
            <a:off x="1951122" y="2087879"/>
            <a:ext cx="3115895" cy="943271"/>
          </a:xfrm>
          <a:prstGeom prst="rect">
            <a:avLst/>
          </a:prstGeom>
        </p:spPr>
        <p:txBody>
          <a:bodyPr anchor="t" rtlCol="false" tIns="0" lIns="0" bIns="0" rIns="0">
            <a:spAutoFit/>
          </a:bodyPr>
          <a:lstStyle/>
          <a:p>
            <a:pPr algn="just" marL="240368" indent="-120184" lvl="1">
              <a:lnSpc>
                <a:spcPts val="1558"/>
              </a:lnSpc>
              <a:buFont typeface="Arial"/>
              <a:buChar char="•"/>
            </a:pPr>
            <a:r>
              <a:rPr lang="en-US" sz="1113">
                <a:solidFill>
                  <a:srgbClr val="050A30"/>
                </a:solidFill>
                <a:latin typeface="Nunito Sans"/>
              </a:rPr>
              <a:t>D</a:t>
            </a:r>
            <a:r>
              <a:rPr lang="en-US" sz="1113">
                <a:solidFill>
                  <a:srgbClr val="050A30"/>
                </a:solidFill>
                <a:latin typeface="Nunito Sans"/>
              </a:rPr>
              <a:t>isparities in access, the organization of healthcare services, and data quality</a:t>
            </a:r>
          </a:p>
          <a:p>
            <a:pPr algn="just" marL="240368" indent="-120184" lvl="1">
              <a:lnSpc>
                <a:spcPts val="1558"/>
              </a:lnSpc>
              <a:buFont typeface="Arial"/>
              <a:buChar char="•"/>
            </a:pPr>
            <a:r>
              <a:rPr lang="en-US" sz="1113">
                <a:solidFill>
                  <a:srgbClr val="050A30"/>
                </a:solidFill>
                <a:latin typeface="Nunito Sans"/>
              </a:rPr>
              <a:t>Lesser technological advancements and infrasturcture developements</a:t>
            </a:r>
          </a:p>
          <a:p>
            <a:pPr algn="just" marL="240368" indent="-120184" lvl="1">
              <a:lnSpc>
                <a:spcPts val="1558"/>
              </a:lnSpc>
              <a:buFont typeface="Arial"/>
              <a:buChar char="•"/>
            </a:pPr>
            <a:r>
              <a:rPr lang="en-US" sz="1113">
                <a:solidFill>
                  <a:srgbClr val="050A30"/>
                </a:solidFill>
                <a:latin typeface="Nunito Sans"/>
              </a:rPr>
              <a:t>Need for advance healthcare delivery in India</a:t>
            </a:r>
          </a:p>
        </p:txBody>
      </p:sp>
      <p:sp>
        <p:nvSpPr>
          <p:cNvPr name="TextBox 22" id="22"/>
          <p:cNvSpPr txBox="true"/>
          <p:nvPr/>
        </p:nvSpPr>
        <p:spPr>
          <a:xfrm rot="0">
            <a:off x="1983887" y="1762759"/>
            <a:ext cx="1409328" cy="241698"/>
          </a:xfrm>
          <a:prstGeom prst="rect">
            <a:avLst/>
          </a:prstGeom>
        </p:spPr>
        <p:txBody>
          <a:bodyPr anchor="t" rtlCol="false" tIns="0" lIns="0" bIns="0" rIns="0">
            <a:spAutoFit/>
          </a:bodyPr>
          <a:lstStyle/>
          <a:p>
            <a:pPr algn="ctr">
              <a:lnSpc>
                <a:spcPts val="1903"/>
              </a:lnSpc>
            </a:pPr>
            <a:r>
              <a:rPr lang="en-US" sz="1359">
                <a:solidFill>
                  <a:srgbClr val="050A30"/>
                </a:solidFill>
                <a:latin typeface="Canva Sans Bold"/>
              </a:rPr>
              <a:t>What is different</a:t>
            </a:r>
          </a:p>
        </p:txBody>
      </p:sp>
      <p:sp>
        <p:nvSpPr>
          <p:cNvPr name="TextBox 23" id="23"/>
          <p:cNvSpPr txBox="true"/>
          <p:nvPr/>
        </p:nvSpPr>
        <p:spPr>
          <a:xfrm rot="0">
            <a:off x="1993913" y="5412291"/>
            <a:ext cx="1138163" cy="241698"/>
          </a:xfrm>
          <a:prstGeom prst="rect">
            <a:avLst/>
          </a:prstGeom>
        </p:spPr>
        <p:txBody>
          <a:bodyPr anchor="t" rtlCol="false" tIns="0" lIns="0" bIns="0" rIns="0">
            <a:spAutoFit/>
          </a:bodyPr>
          <a:lstStyle/>
          <a:p>
            <a:pPr algn="ctr">
              <a:lnSpc>
                <a:spcPts val="1903"/>
              </a:lnSpc>
            </a:pPr>
            <a:r>
              <a:rPr lang="en-US" sz="1359">
                <a:solidFill>
                  <a:srgbClr val="050A30"/>
                </a:solidFill>
                <a:latin typeface="Canva Sans Bold"/>
              </a:rPr>
              <a:t> Future works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grpSp>
        <p:nvGrpSpPr>
          <p:cNvPr name="Group 2" id="2"/>
          <p:cNvGrpSpPr/>
          <p:nvPr/>
        </p:nvGrpSpPr>
        <p:grpSpPr>
          <a:xfrm rot="0">
            <a:off x="4876800" y="7175527"/>
            <a:ext cx="9753600" cy="147437"/>
            <a:chOff x="0" y="0"/>
            <a:chExt cx="4323108" cy="65349"/>
          </a:xfrm>
        </p:grpSpPr>
        <p:sp>
          <p:nvSpPr>
            <p:cNvPr name="Freeform 3" id="3"/>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365B6D"/>
            </a:solidFill>
          </p:spPr>
        </p:sp>
        <p:sp>
          <p:nvSpPr>
            <p:cNvPr name="TextBox 4" id="4"/>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5" id="5"/>
          <p:cNvGrpSpPr/>
          <p:nvPr/>
        </p:nvGrpSpPr>
        <p:grpSpPr>
          <a:xfrm rot="0">
            <a:off x="-4876800" y="6970940"/>
            <a:ext cx="9753600" cy="147437"/>
            <a:chOff x="0" y="0"/>
            <a:chExt cx="4323108" cy="65349"/>
          </a:xfrm>
        </p:grpSpPr>
        <p:sp>
          <p:nvSpPr>
            <p:cNvPr name="Freeform 6" id="6"/>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41C1BA"/>
            </a:solidFill>
          </p:spPr>
        </p:sp>
        <p:sp>
          <p:nvSpPr>
            <p:cNvPr name="TextBox 7" id="7"/>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8" id="8"/>
          <p:cNvGrpSpPr/>
          <p:nvPr/>
        </p:nvGrpSpPr>
        <p:grpSpPr>
          <a:xfrm rot="0">
            <a:off x="4876800" y="7175527"/>
            <a:ext cx="9753600" cy="147437"/>
            <a:chOff x="0" y="0"/>
            <a:chExt cx="4323108" cy="65349"/>
          </a:xfrm>
        </p:grpSpPr>
        <p:sp>
          <p:nvSpPr>
            <p:cNvPr name="Freeform 9" id="9"/>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365B6D"/>
            </a:solidFill>
          </p:spPr>
        </p:sp>
        <p:sp>
          <p:nvSpPr>
            <p:cNvPr name="TextBox 10" id="10"/>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11" id="11"/>
          <p:cNvGrpSpPr/>
          <p:nvPr/>
        </p:nvGrpSpPr>
        <p:grpSpPr>
          <a:xfrm rot="0">
            <a:off x="-4876800" y="6970940"/>
            <a:ext cx="9753600" cy="147437"/>
            <a:chOff x="0" y="0"/>
            <a:chExt cx="4323108" cy="65349"/>
          </a:xfrm>
        </p:grpSpPr>
        <p:sp>
          <p:nvSpPr>
            <p:cNvPr name="Freeform 12" id="12"/>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41C1BA"/>
            </a:solidFill>
          </p:spPr>
        </p:sp>
        <p:sp>
          <p:nvSpPr>
            <p:cNvPr name="TextBox 13" id="13"/>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14" id="14"/>
          <p:cNvGrpSpPr/>
          <p:nvPr/>
        </p:nvGrpSpPr>
        <p:grpSpPr>
          <a:xfrm rot="0">
            <a:off x="4625965" y="-204666"/>
            <a:ext cx="6485351" cy="426568"/>
            <a:chOff x="0" y="0"/>
            <a:chExt cx="2874516" cy="189069"/>
          </a:xfrm>
        </p:grpSpPr>
        <p:sp>
          <p:nvSpPr>
            <p:cNvPr name="Freeform 15" id="15"/>
            <p:cNvSpPr/>
            <p:nvPr/>
          </p:nvSpPr>
          <p:spPr>
            <a:xfrm flipH="false" flipV="false" rot="0">
              <a:off x="0" y="0"/>
              <a:ext cx="2874516" cy="189069"/>
            </a:xfrm>
            <a:custGeom>
              <a:avLst/>
              <a:gdLst/>
              <a:ahLst/>
              <a:cxnLst/>
              <a:rect r="r" b="b" t="t" l="l"/>
              <a:pathLst>
                <a:path h="189069" w="2874516">
                  <a:moveTo>
                    <a:pt x="0" y="0"/>
                  </a:moveTo>
                  <a:lnTo>
                    <a:pt x="2874516" y="0"/>
                  </a:lnTo>
                  <a:lnTo>
                    <a:pt x="2874516" y="189069"/>
                  </a:lnTo>
                  <a:lnTo>
                    <a:pt x="0" y="189069"/>
                  </a:lnTo>
                  <a:close/>
                </a:path>
              </a:pathLst>
            </a:custGeom>
            <a:solidFill>
              <a:srgbClr val="365B6D"/>
            </a:solidFill>
          </p:spPr>
        </p:sp>
        <p:sp>
          <p:nvSpPr>
            <p:cNvPr name="TextBox 16" id="16"/>
            <p:cNvSpPr txBox="true"/>
            <p:nvPr/>
          </p:nvSpPr>
          <p:spPr>
            <a:xfrm>
              <a:off x="0" y="-19050"/>
              <a:ext cx="2874516" cy="208119"/>
            </a:xfrm>
            <a:prstGeom prst="rect">
              <a:avLst/>
            </a:prstGeom>
          </p:spPr>
          <p:txBody>
            <a:bodyPr anchor="ctr" rtlCol="false" tIns="27093" lIns="27093" bIns="27093" rIns="27093"/>
            <a:lstStyle/>
            <a:p>
              <a:pPr algn="ctr">
                <a:lnSpc>
                  <a:spcPts val="1418"/>
                </a:lnSpc>
              </a:pPr>
            </a:p>
          </p:txBody>
        </p:sp>
      </p:grpSp>
      <p:sp>
        <p:nvSpPr>
          <p:cNvPr name="Freeform 17" id="17"/>
          <p:cNvSpPr/>
          <p:nvPr/>
        </p:nvSpPr>
        <p:spPr>
          <a:xfrm flipH="false" flipV="false" rot="0">
            <a:off x="1925053" y="661336"/>
            <a:ext cx="1466879" cy="1466879"/>
          </a:xfrm>
          <a:custGeom>
            <a:avLst/>
            <a:gdLst/>
            <a:ahLst/>
            <a:cxnLst/>
            <a:rect r="r" b="b" t="t" l="l"/>
            <a:pathLst>
              <a:path h="1466879" w="1466879">
                <a:moveTo>
                  <a:pt x="0" y="0"/>
                </a:moveTo>
                <a:lnTo>
                  <a:pt x="1466879" y="0"/>
                </a:lnTo>
                <a:lnTo>
                  <a:pt x="1466879" y="1466879"/>
                </a:lnTo>
                <a:lnTo>
                  <a:pt x="0" y="14668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548640" y="372835"/>
            <a:ext cx="3915174" cy="215479"/>
          </a:xfrm>
          <a:prstGeom prst="rect">
            <a:avLst/>
          </a:prstGeom>
        </p:spPr>
        <p:txBody>
          <a:bodyPr anchor="t" rtlCol="false" tIns="0" lIns="0" bIns="0" rIns="0">
            <a:spAutoFit/>
          </a:bodyPr>
          <a:lstStyle/>
          <a:p>
            <a:pPr>
              <a:lnSpc>
                <a:spcPts val="1773"/>
              </a:lnSpc>
            </a:pPr>
            <a:r>
              <a:rPr lang="en-US" sz="1266" spc="101">
                <a:solidFill>
                  <a:srgbClr val="050A30"/>
                </a:solidFill>
                <a:latin typeface="HK Grotesk Bold"/>
              </a:rPr>
              <a:t>COMMUNITY COMPANION CHALLENGE 2024</a:t>
            </a:r>
          </a:p>
        </p:txBody>
      </p:sp>
      <p:sp>
        <p:nvSpPr>
          <p:cNvPr name="TextBox 19" id="19"/>
          <p:cNvSpPr txBox="true"/>
          <p:nvPr/>
        </p:nvSpPr>
        <p:spPr>
          <a:xfrm rot="0">
            <a:off x="731520" y="2261565"/>
            <a:ext cx="8290560" cy="387350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050A30"/>
                </a:solidFill>
                <a:latin typeface="Canva Sans"/>
              </a:rPr>
              <a:t>The model utilizes a comprehensive set of features to predict various risks, demonstrating its ability to handle complex datasets</a:t>
            </a:r>
          </a:p>
          <a:p>
            <a:pPr marL="431801" indent="-215900" lvl="1">
              <a:lnSpc>
                <a:spcPts val="2800"/>
              </a:lnSpc>
              <a:buFont typeface="Arial"/>
              <a:buChar char="•"/>
            </a:pPr>
            <a:r>
              <a:rPr lang="en-US" sz="2000">
                <a:solidFill>
                  <a:srgbClr val="050A30"/>
                </a:solidFill>
                <a:latin typeface="Canva Sans"/>
              </a:rPr>
              <a:t>It efficiently identifies and categorizes each risk and associated sub-risks into high, medium, or low levels, offering targeted preventive actions to mitigate these risks</a:t>
            </a:r>
          </a:p>
          <a:p>
            <a:pPr marL="431801" indent="-215900" lvl="1">
              <a:lnSpc>
                <a:spcPts val="2800"/>
              </a:lnSpc>
              <a:buFont typeface="Arial"/>
              <a:buChar char="•"/>
            </a:pPr>
            <a:r>
              <a:rPr lang="en-US" sz="2000">
                <a:solidFill>
                  <a:srgbClr val="050A30"/>
                </a:solidFill>
                <a:latin typeface="Canva Sans"/>
              </a:rPr>
              <a:t>By facilitating early intervention and promoting preventive care, the model empowers communities to proactively safeguard their health against various diseases, contributing not only to disease prevention but also encouraging healthier lifestyles overall</a:t>
            </a:r>
          </a:p>
        </p:txBody>
      </p:sp>
      <p:sp>
        <p:nvSpPr>
          <p:cNvPr name="TextBox 20" id="20"/>
          <p:cNvSpPr txBox="true"/>
          <p:nvPr/>
        </p:nvSpPr>
        <p:spPr>
          <a:xfrm rot="0">
            <a:off x="3890769" y="903603"/>
            <a:ext cx="3729078" cy="887094"/>
          </a:xfrm>
          <a:prstGeom prst="rect">
            <a:avLst/>
          </a:prstGeom>
        </p:spPr>
        <p:txBody>
          <a:bodyPr anchor="t" rtlCol="false" tIns="0" lIns="0" bIns="0" rIns="0">
            <a:spAutoFit/>
          </a:bodyPr>
          <a:lstStyle/>
          <a:p>
            <a:pPr algn="just">
              <a:lnSpc>
                <a:spcPts val="7280"/>
              </a:lnSpc>
            </a:pPr>
            <a:r>
              <a:rPr lang="en-US" sz="5200">
                <a:solidFill>
                  <a:srgbClr val="050A30"/>
                </a:solidFill>
                <a:latin typeface="Canva Sans Bold"/>
              </a:rPr>
              <a:t>Conclusion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grpSp>
        <p:nvGrpSpPr>
          <p:cNvPr name="Group 2" id="2"/>
          <p:cNvGrpSpPr/>
          <p:nvPr/>
        </p:nvGrpSpPr>
        <p:grpSpPr>
          <a:xfrm rot="0">
            <a:off x="4876800" y="7175527"/>
            <a:ext cx="9753600" cy="147437"/>
            <a:chOff x="0" y="0"/>
            <a:chExt cx="4323108" cy="65349"/>
          </a:xfrm>
        </p:grpSpPr>
        <p:sp>
          <p:nvSpPr>
            <p:cNvPr name="Freeform 3" id="3"/>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365B6D"/>
            </a:solidFill>
          </p:spPr>
        </p:sp>
        <p:sp>
          <p:nvSpPr>
            <p:cNvPr name="TextBox 4" id="4"/>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5" id="5"/>
          <p:cNvGrpSpPr/>
          <p:nvPr/>
        </p:nvGrpSpPr>
        <p:grpSpPr>
          <a:xfrm rot="0">
            <a:off x="-4876800" y="6970940"/>
            <a:ext cx="9753600" cy="147437"/>
            <a:chOff x="0" y="0"/>
            <a:chExt cx="4323108" cy="65349"/>
          </a:xfrm>
        </p:grpSpPr>
        <p:sp>
          <p:nvSpPr>
            <p:cNvPr name="Freeform 6" id="6"/>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41C1BA"/>
            </a:solidFill>
          </p:spPr>
        </p:sp>
        <p:sp>
          <p:nvSpPr>
            <p:cNvPr name="TextBox 7" id="7"/>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8" id="8"/>
          <p:cNvGrpSpPr/>
          <p:nvPr/>
        </p:nvGrpSpPr>
        <p:grpSpPr>
          <a:xfrm rot="0">
            <a:off x="4625965" y="-204666"/>
            <a:ext cx="6485351" cy="426568"/>
            <a:chOff x="0" y="0"/>
            <a:chExt cx="2874516" cy="189069"/>
          </a:xfrm>
        </p:grpSpPr>
        <p:sp>
          <p:nvSpPr>
            <p:cNvPr name="Freeform 9" id="9"/>
            <p:cNvSpPr/>
            <p:nvPr/>
          </p:nvSpPr>
          <p:spPr>
            <a:xfrm flipH="false" flipV="false" rot="0">
              <a:off x="0" y="0"/>
              <a:ext cx="2874516" cy="189069"/>
            </a:xfrm>
            <a:custGeom>
              <a:avLst/>
              <a:gdLst/>
              <a:ahLst/>
              <a:cxnLst/>
              <a:rect r="r" b="b" t="t" l="l"/>
              <a:pathLst>
                <a:path h="189069" w="2874516">
                  <a:moveTo>
                    <a:pt x="0" y="0"/>
                  </a:moveTo>
                  <a:lnTo>
                    <a:pt x="2874516" y="0"/>
                  </a:lnTo>
                  <a:lnTo>
                    <a:pt x="2874516" y="189069"/>
                  </a:lnTo>
                  <a:lnTo>
                    <a:pt x="0" y="189069"/>
                  </a:lnTo>
                  <a:close/>
                </a:path>
              </a:pathLst>
            </a:custGeom>
            <a:solidFill>
              <a:srgbClr val="365B6D"/>
            </a:solidFill>
          </p:spPr>
        </p:sp>
        <p:sp>
          <p:nvSpPr>
            <p:cNvPr name="TextBox 10" id="10"/>
            <p:cNvSpPr txBox="true"/>
            <p:nvPr/>
          </p:nvSpPr>
          <p:spPr>
            <a:xfrm>
              <a:off x="0" y="-19050"/>
              <a:ext cx="2874516" cy="208119"/>
            </a:xfrm>
            <a:prstGeom prst="rect">
              <a:avLst/>
            </a:prstGeom>
          </p:spPr>
          <p:txBody>
            <a:bodyPr anchor="ctr" rtlCol="false" tIns="27093" lIns="27093" bIns="27093" rIns="27093"/>
            <a:lstStyle/>
            <a:p>
              <a:pPr algn="ctr">
                <a:lnSpc>
                  <a:spcPts val="1418"/>
                </a:lnSpc>
              </a:pPr>
            </a:p>
          </p:txBody>
        </p:sp>
      </p:grpSp>
      <p:sp>
        <p:nvSpPr>
          <p:cNvPr name="Freeform 11" id="11"/>
          <p:cNvSpPr/>
          <p:nvPr/>
        </p:nvSpPr>
        <p:spPr>
          <a:xfrm flipH="false" flipV="false" rot="0">
            <a:off x="1996938" y="681104"/>
            <a:ext cx="1401508" cy="1172011"/>
          </a:xfrm>
          <a:custGeom>
            <a:avLst/>
            <a:gdLst/>
            <a:ahLst/>
            <a:cxnLst/>
            <a:rect r="r" b="b" t="t" l="l"/>
            <a:pathLst>
              <a:path h="1172011" w="1401508">
                <a:moveTo>
                  <a:pt x="0" y="0"/>
                </a:moveTo>
                <a:lnTo>
                  <a:pt x="1401509" y="0"/>
                </a:lnTo>
                <a:lnTo>
                  <a:pt x="1401509" y="1172011"/>
                </a:lnTo>
                <a:lnTo>
                  <a:pt x="0" y="11720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548640" y="5476946"/>
            <a:ext cx="8564880" cy="1406525"/>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050A30"/>
                </a:solidFill>
                <a:latin typeface="Canva Sans"/>
              </a:rPr>
              <a:t>Implement language model (LLM) fine-tuning and evaluate perplexity scores to assess output confidence and refine predictive performance.</a:t>
            </a:r>
          </a:p>
          <a:p>
            <a:pPr>
              <a:lnSpc>
                <a:spcPts val="2800"/>
              </a:lnSpc>
            </a:pPr>
          </a:p>
        </p:txBody>
      </p:sp>
      <p:sp>
        <p:nvSpPr>
          <p:cNvPr name="Freeform 13" id="13"/>
          <p:cNvSpPr/>
          <p:nvPr/>
        </p:nvSpPr>
        <p:spPr>
          <a:xfrm flipH="false" flipV="false" rot="0">
            <a:off x="4463814" y="1801820"/>
            <a:ext cx="5122414" cy="3444898"/>
          </a:xfrm>
          <a:custGeom>
            <a:avLst/>
            <a:gdLst/>
            <a:ahLst/>
            <a:cxnLst/>
            <a:rect r="r" b="b" t="t" l="l"/>
            <a:pathLst>
              <a:path h="3444898" w="5122414">
                <a:moveTo>
                  <a:pt x="0" y="0"/>
                </a:moveTo>
                <a:lnTo>
                  <a:pt x="5122415" y="0"/>
                </a:lnTo>
                <a:lnTo>
                  <a:pt x="5122415" y="3444898"/>
                </a:lnTo>
                <a:lnTo>
                  <a:pt x="0" y="3444898"/>
                </a:lnTo>
                <a:lnTo>
                  <a:pt x="0" y="0"/>
                </a:lnTo>
                <a:close/>
              </a:path>
            </a:pathLst>
          </a:custGeom>
          <a:blipFill>
            <a:blip r:embed="rId4"/>
            <a:stretch>
              <a:fillRect l="0" t="0" r="0" b="0"/>
            </a:stretch>
          </a:blipFill>
        </p:spPr>
      </p:sp>
      <p:sp>
        <p:nvSpPr>
          <p:cNvPr name="TextBox 14" id="14"/>
          <p:cNvSpPr txBox="true"/>
          <p:nvPr/>
        </p:nvSpPr>
        <p:spPr>
          <a:xfrm rot="0">
            <a:off x="548640" y="372835"/>
            <a:ext cx="3915174" cy="215479"/>
          </a:xfrm>
          <a:prstGeom prst="rect">
            <a:avLst/>
          </a:prstGeom>
        </p:spPr>
        <p:txBody>
          <a:bodyPr anchor="t" rtlCol="false" tIns="0" lIns="0" bIns="0" rIns="0">
            <a:spAutoFit/>
          </a:bodyPr>
          <a:lstStyle/>
          <a:p>
            <a:pPr>
              <a:lnSpc>
                <a:spcPts val="1773"/>
              </a:lnSpc>
            </a:pPr>
            <a:r>
              <a:rPr lang="en-US" sz="1266" spc="101">
                <a:solidFill>
                  <a:srgbClr val="050A30"/>
                </a:solidFill>
                <a:latin typeface="HK Grotesk Bold"/>
              </a:rPr>
              <a:t>COMMUNITY COMPANION CHALLENGE 2024</a:t>
            </a:r>
          </a:p>
        </p:txBody>
      </p:sp>
      <p:sp>
        <p:nvSpPr>
          <p:cNvPr name="TextBox 15" id="15"/>
          <p:cNvSpPr txBox="true"/>
          <p:nvPr/>
        </p:nvSpPr>
        <p:spPr>
          <a:xfrm rot="0">
            <a:off x="3574901" y="943577"/>
            <a:ext cx="2594273" cy="580390"/>
          </a:xfrm>
          <a:prstGeom prst="rect">
            <a:avLst/>
          </a:prstGeom>
        </p:spPr>
        <p:txBody>
          <a:bodyPr anchor="t" rtlCol="false" tIns="0" lIns="0" bIns="0" rIns="0">
            <a:spAutoFit/>
          </a:bodyPr>
          <a:lstStyle/>
          <a:p>
            <a:pPr algn="ctr">
              <a:lnSpc>
                <a:spcPts val="4759"/>
              </a:lnSpc>
            </a:pPr>
            <a:r>
              <a:rPr lang="en-US" sz="3399">
                <a:solidFill>
                  <a:srgbClr val="050A30"/>
                </a:solidFill>
                <a:latin typeface="Canva Sans Bold"/>
              </a:rPr>
              <a:t>Future Work</a:t>
            </a:r>
          </a:p>
        </p:txBody>
      </p:sp>
      <p:sp>
        <p:nvSpPr>
          <p:cNvPr name="TextBox 16" id="16"/>
          <p:cNvSpPr txBox="true"/>
          <p:nvPr/>
        </p:nvSpPr>
        <p:spPr>
          <a:xfrm rot="0">
            <a:off x="362724" y="2095437"/>
            <a:ext cx="3823734" cy="2453937"/>
          </a:xfrm>
          <a:prstGeom prst="rect">
            <a:avLst/>
          </a:prstGeom>
        </p:spPr>
        <p:txBody>
          <a:bodyPr anchor="t" rtlCol="false" tIns="0" lIns="0" bIns="0" rIns="0">
            <a:spAutoFit/>
          </a:bodyPr>
          <a:lstStyle/>
          <a:p>
            <a:pPr marL="434673" indent="-217337" lvl="1">
              <a:lnSpc>
                <a:spcPts val="2818"/>
              </a:lnSpc>
              <a:buFont typeface="Arial"/>
              <a:buChar char="•"/>
            </a:pPr>
            <a:r>
              <a:rPr lang="en-US" sz="2013">
                <a:solidFill>
                  <a:srgbClr val="050A30"/>
                </a:solidFill>
                <a:latin typeface="Nunito Sans"/>
              </a:rPr>
              <a:t>Explore model training enhancements through bootstrap methods, employing either machine learning or deep learning techniques for improved robustness and accuracy.</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4876800" y="7175527"/>
            <a:ext cx="9753600" cy="147437"/>
            <a:chOff x="0" y="0"/>
            <a:chExt cx="4323108" cy="65349"/>
          </a:xfrm>
        </p:grpSpPr>
        <p:sp>
          <p:nvSpPr>
            <p:cNvPr name="Freeform 3" id="3"/>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365B6D"/>
            </a:solidFill>
          </p:spPr>
        </p:sp>
        <p:sp>
          <p:nvSpPr>
            <p:cNvPr name="TextBox 4" id="4"/>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5" id="5"/>
          <p:cNvGrpSpPr/>
          <p:nvPr/>
        </p:nvGrpSpPr>
        <p:grpSpPr>
          <a:xfrm rot="0">
            <a:off x="-4876800" y="6970940"/>
            <a:ext cx="9753600" cy="147437"/>
            <a:chOff x="0" y="0"/>
            <a:chExt cx="4323108" cy="65349"/>
          </a:xfrm>
        </p:grpSpPr>
        <p:sp>
          <p:nvSpPr>
            <p:cNvPr name="Freeform 6" id="6"/>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41C1BA"/>
            </a:solidFill>
          </p:spPr>
        </p:sp>
        <p:sp>
          <p:nvSpPr>
            <p:cNvPr name="TextBox 7" id="7"/>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8" id="8"/>
          <p:cNvGrpSpPr/>
          <p:nvPr/>
        </p:nvGrpSpPr>
        <p:grpSpPr>
          <a:xfrm rot="0">
            <a:off x="4625965" y="-204666"/>
            <a:ext cx="6485351" cy="426568"/>
            <a:chOff x="0" y="0"/>
            <a:chExt cx="2874516" cy="189069"/>
          </a:xfrm>
        </p:grpSpPr>
        <p:sp>
          <p:nvSpPr>
            <p:cNvPr name="Freeform 9" id="9"/>
            <p:cNvSpPr/>
            <p:nvPr/>
          </p:nvSpPr>
          <p:spPr>
            <a:xfrm flipH="false" flipV="false" rot="0">
              <a:off x="0" y="0"/>
              <a:ext cx="2874516" cy="189069"/>
            </a:xfrm>
            <a:custGeom>
              <a:avLst/>
              <a:gdLst/>
              <a:ahLst/>
              <a:cxnLst/>
              <a:rect r="r" b="b" t="t" l="l"/>
              <a:pathLst>
                <a:path h="189069" w="2874516">
                  <a:moveTo>
                    <a:pt x="0" y="0"/>
                  </a:moveTo>
                  <a:lnTo>
                    <a:pt x="2874516" y="0"/>
                  </a:lnTo>
                  <a:lnTo>
                    <a:pt x="2874516" y="189069"/>
                  </a:lnTo>
                  <a:lnTo>
                    <a:pt x="0" y="189069"/>
                  </a:lnTo>
                  <a:close/>
                </a:path>
              </a:pathLst>
            </a:custGeom>
            <a:solidFill>
              <a:srgbClr val="365B6D"/>
            </a:solidFill>
          </p:spPr>
        </p:sp>
        <p:sp>
          <p:nvSpPr>
            <p:cNvPr name="TextBox 10" id="10"/>
            <p:cNvSpPr txBox="true"/>
            <p:nvPr/>
          </p:nvSpPr>
          <p:spPr>
            <a:xfrm>
              <a:off x="0" y="-19050"/>
              <a:ext cx="2874516" cy="208119"/>
            </a:xfrm>
            <a:prstGeom prst="rect">
              <a:avLst/>
            </a:prstGeom>
          </p:spPr>
          <p:txBody>
            <a:bodyPr anchor="ctr" rtlCol="false" tIns="27093" lIns="27093" bIns="27093" rIns="27093"/>
            <a:lstStyle/>
            <a:p>
              <a:pPr algn="ctr">
                <a:lnSpc>
                  <a:spcPts val="1418"/>
                </a:lnSpc>
              </a:pPr>
            </a:p>
          </p:txBody>
        </p:sp>
      </p:grpSp>
      <p:grpSp>
        <p:nvGrpSpPr>
          <p:cNvPr name="Group 11" id="11"/>
          <p:cNvGrpSpPr/>
          <p:nvPr/>
        </p:nvGrpSpPr>
        <p:grpSpPr>
          <a:xfrm rot="0">
            <a:off x="731520" y="1654892"/>
            <a:ext cx="8290560" cy="3776682"/>
            <a:chOff x="0" y="0"/>
            <a:chExt cx="11054080" cy="5035576"/>
          </a:xfrm>
        </p:grpSpPr>
        <p:grpSp>
          <p:nvGrpSpPr>
            <p:cNvPr name="Group 12" id="12"/>
            <p:cNvGrpSpPr/>
            <p:nvPr/>
          </p:nvGrpSpPr>
          <p:grpSpPr>
            <a:xfrm rot="0">
              <a:off x="0" y="0"/>
              <a:ext cx="11054080" cy="5035576"/>
              <a:chOff x="0" y="0"/>
              <a:chExt cx="3633608" cy="1655254"/>
            </a:xfrm>
          </p:grpSpPr>
          <p:sp>
            <p:nvSpPr>
              <p:cNvPr name="Freeform 13" id="13"/>
              <p:cNvSpPr/>
              <p:nvPr/>
            </p:nvSpPr>
            <p:spPr>
              <a:xfrm flipH="false" flipV="false" rot="0">
                <a:off x="0" y="0"/>
                <a:ext cx="3633608" cy="1655254"/>
              </a:xfrm>
              <a:custGeom>
                <a:avLst/>
                <a:gdLst/>
                <a:ahLst/>
                <a:cxnLst/>
                <a:rect r="r" b="b" t="t" l="l"/>
                <a:pathLst>
                  <a:path h="1655254" w="3633608">
                    <a:moveTo>
                      <a:pt x="0" y="0"/>
                    </a:moveTo>
                    <a:lnTo>
                      <a:pt x="3633608" y="0"/>
                    </a:lnTo>
                    <a:lnTo>
                      <a:pt x="3633608" y="1655254"/>
                    </a:lnTo>
                    <a:lnTo>
                      <a:pt x="0" y="1655254"/>
                    </a:lnTo>
                    <a:close/>
                  </a:path>
                </a:pathLst>
              </a:custGeom>
              <a:solidFill>
                <a:srgbClr val="365B6D"/>
              </a:solidFill>
            </p:spPr>
          </p:sp>
          <p:sp>
            <p:nvSpPr>
              <p:cNvPr name="TextBox 14" id="14"/>
              <p:cNvSpPr txBox="true"/>
              <p:nvPr/>
            </p:nvSpPr>
            <p:spPr>
              <a:xfrm>
                <a:off x="0" y="-19050"/>
                <a:ext cx="3633608" cy="1674304"/>
              </a:xfrm>
              <a:prstGeom prst="rect">
                <a:avLst/>
              </a:prstGeom>
            </p:spPr>
            <p:txBody>
              <a:bodyPr anchor="ctr" rtlCol="false" tIns="27093" lIns="27093" bIns="27093" rIns="27093"/>
              <a:lstStyle/>
              <a:p>
                <a:pPr algn="ctr">
                  <a:lnSpc>
                    <a:spcPts val="1418"/>
                  </a:lnSpc>
                </a:pPr>
              </a:p>
            </p:txBody>
          </p:sp>
        </p:grpSp>
        <p:grpSp>
          <p:nvGrpSpPr>
            <p:cNvPr name="Group 15" id="15"/>
            <p:cNvGrpSpPr/>
            <p:nvPr/>
          </p:nvGrpSpPr>
          <p:grpSpPr>
            <a:xfrm rot="0">
              <a:off x="322920" y="303349"/>
              <a:ext cx="10388668" cy="4448449"/>
              <a:chOff x="0" y="0"/>
              <a:chExt cx="3414879" cy="1462258"/>
            </a:xfrm>
          </p:grpSpPr>
          <p:sp>
            <p:nvSpPr>
              <p:cNvPr name="Freeform 16" id="16"/>
              <p:cNvSpPr/>
              <p:nvPr/>
            </p:nvSpPr>
            <p:spPr>
              <a:xfrm flipH="false" flipV="false" rot="0">
                <a:off x="0" y="0"/>
                <a:ext cx="3414879" cy="1462258"/>
              </a:xfrm>
              <a:custGeom>
                <a:avLst/>
                <a:gdLst/>
                <a:ahLst/>
                <a:cxnLst/>
                <a:rect r="r" b="b" t="t" l="l"/>
                <a:pathLst>
                  <a:path h="1462258" w="3414879">
                    <a:moveTo>
                      <a:pt x="0" y="0"/>
                    </a:moveTo>
                    <a:lnTo>
                      <a:pt x="3414879" y="0"/>
                    </a:lnTo>
                    <a:lnTo>
                      <a:pt x="3414879" y="1462258"/>
                    </a:lnTo>
                    <a:lnTo>
                      <a:pt x="0" y="1462258"/>
                    </a:lnTo>
                    <a:close/>
                  </a:path>
                </a:pathLst>
              </a:custGeom>
              <a:solidFill>
                <a:srgbClr val="F7F7F7"/>
              </a:solidFill>
            </p:spPr>
          </p:sp>
          <p:sp>
            <p:nvSpPr>
              <p:cNvPr name="TextBox 17" id="17"/>
              <p:cNvSpPr txBox="true"/>
              <p:nvPr/>
            </p:nvSpPr>
            <p:spPr>
              <a:xfrm>
                <a:off x="0" y="-19050"/>
                <a:ext cx="3414879" cy="1481308"/>
              </a:xfrm>
              <a:prstGeom prst="rect">
                <a:avLst/>
              </a:prstGeom>
            </p:spPr>
            <p:txBody>
              <a:bodyPr anchor="ctr" rtlCol="false" tIns="27093" lIns="27093" bIns="27093" rIns="27093"/>
              <a:lstStyle/>
              <a:p>
                <a:pPr algn="ctr">
                  <a:lnSpc>
                    <a:spcPts val="1418"/>
                  </a:lnSpc>
                </a:pPr>
              </a:p>
            </p:txBody>
          </p:sp>
        </p:grpSp>
      </p:grpSp>
      <p:sp>
        <p:nvSpPr>
          <p:cNvPr name="TextBox 18" id="18"/>
          <p:cNvSpPr txBox="true"/>
          <p:nvPr/>
        </p:nvSpPr>
        <p:spPr>
          <a:xfrm rot="0">
            <a:off x="1351190" y="2225200"/>
            <a:ext cx="7051219" cy="1564195"/>
          </a:xfrm>
          <a:prstGeom prst="rect">
            <a:avLst/>
          </a:prstGeom>
        </p:spPr>
        <p:txBody>
          <a:bodyPr anchor="t" rtlCol="false" tIns="0" lIns="0" bIns="0" rIns="0">
            <a:spAutoFit/>
          </a:bodyPr>
          <a:lstStyle/>
          <a:p>
            <a:pPr algn="ctr">
              <a:lnSpc>
                <a:spcPts val="12706"/>
              </a:lnSpc>
            </a:pPr>
            <a:r>
              <a:rPr lang="en-US" sz="9076">
                <a:solidFill>
                  <a:srgbClr val="1D4355"/>
                </a:solidFill>
                <a:latin typeface="Canva Sans Bold"/>
              </a:rPr>
              <a:t>THANK YOU</a:t>
            </a:r>
          </a:p>
        </p:txBody>
      </p:sp>
      <p:sp>
        <p:nvSpPr>
          <p:cNvPr name="TextBox 19" id="19"/>
          <p:cNvSpPr txBox="true"/>
          <p:nvPr/>
        </p:nvSpPr>
        <p:spPr>
          <a:xfrm rot="0">
            <a:off x="1351190" y="3838835"/>
            <a:ext cx="7051219" cy="637498"/>
          </a:xfrm>
          <a:prstGeom prst="rect">
            <a:avLst/>
          </a:prstGeom>
        </p:spPr>
        <p:txBody>
          <a:bodyPr anchor="t" rtlCol="false" tIns="0" lIns="0" bIns="0" rIns="0">
            <a:spAutoFit/>
          </a:bodyPr>
          <a:lstStyle/>
          <a:p>
            <a:pPr algn="ctr">
              <a:lnSpc>
                <a:spcPts val="5287"/>
              </a:lnSpc>
            </a:pPr>
            <a:r>
              <a:rPr lang="en-US" sz="3776">
                <a:solidFill>
                  <a:srgbClr val="1D4355"/>
                </a:solidFill>
                <a:latin typeface="Canva Sans Bold"/>
              </a:rPr>
              <a:t>We invite any questions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grpSp>
        <p:nvGrpSpPr>
          <p:cNvPr name="Group 2" id="2"/>
          <p:cNvGrpSpPr/>
          <p:nvPr/>
        </p:nvGrpSpPr>
        <p:grpSpPr>
          <a:xfrm rot="0">
            <a:off x="-237479" y="929864"/>
            <a:ext cx="5892804" cy="56620"/>
            <a:chOff x="0" y="0"/>
            <a:chExt cx="2895886" cy="27824"/>
          </a:xfrm>
        </p:grpSpPr>
        <p:sp>
          <p:nvSpPr>
            <p:cNvPr name="Freeform 3" id="3"/>
            <p:cNvSpPr/>
            <p:nvPr/>
          </p:nvSpPr>
          <p:spPr>
            <a:xfrm flipH="false" flipV="false" rot="0">
              <a:off x="0" y="0"/>
              <a:ext cx="2895886" cy="27824"/>
            </a:xfrm>
            <a:custGeom>
              <a:avLst/>
              <a:gdLst/>
              <a:ahLst/>
              <a:cxnLst/>
              <a:rect r="r" b="b" t="t" l="l"/>
              <a:pathLst>
                <a:path h="27824" w="2895886">
                  <a:moveTo>
                    <a:pt x="13912" y="0"/>
                  </a:moveTo>
                  <a:lnTo>
                    <a:pt x="2881974" y="0"/>
                  </a:lnTo>
                  <a:cubicBezTo>
                    <a:pt x="2885664" y="0"/>
                    <a:pt x="2889203" y="1466"/>
                    <a:pt x="2891812" y="4075"/>
                  </a:cubicBezTo>
                  <a:cubicBezTo>
                    <a:pt x="2894421" y="6684"/>
                    <a:pt x="2895886" y="10222"/>
                    <a:pt x="2895886" y="13912"/>
                  </a:cubicBezTo>
                  <a:lnTo>
                    <a:pt x="2895886" y="13912"/>
                  </a:lnTo>
                  <a:cubicBezTo>
                    <a:pt x="2895886" y="21596"/>
                    <a:pt x="2889658" y="27824"/>
                    <a:pt x="2881974" y="27824"/>
                  </a:cubicBezTo>
                  <a:lnTo>
                    <a:pt x="13912" y="27824"/>
                  </a:lnTo>
                  <a:cubicBezTo>
                    <a:pt x="10222" y="27824"/>
                    <a:pt x="6684" y="26359"/>
                    <a:pt x="4075" y="23750"/>
                  </a:cubicBezTo>
                  <a:cubicBezTo>
                    <a:pt x="1466" y="21141"/>
                    <a:pt x="0" y="17602"/>
                    <a:pt x="0" y="13912"/>
                  </a:cubicBezTo>
                  <a:lnTo>
                    <a:pt x="0" y="13912"/>
                  </a:lnTo>
                  <a:cubicBezTo>
                    <a:pt x="0" y="10222"/>
                    <a:pt x="1466" y="6684"/>
                    <a:pt x="4075" y="4075"/>
                  </a:cubicBezTo>
                  <a:cubicBezTo>
                    <a:pt x="6684" y="1466"/>
                    <a:pt x="10222" y="0"/>
                    <a:pt x="13912" y="0"/>
                  </a:cubicBezTo>
                  <a:close/>
                </a:path>
              </a:pathLst>
            </a:custGeom>
            <a:solidFill>
              <a:srgbClr val="000000"/>
            </a:solidFill>
          </p:spPr>
        </p:sp>
        <p:sp>
          <p:nvSpPr>
            <p:cNvPr name="TextBox 4" id="4"/>
            <p:cNvSpPr txBox="true"/>
            <p:nvPr/>
          </p:nvSpPr>
          <p:spPr>
            <a:xfrm>
              <a:off x="0" y="-19050"/>
              <a:ext cx="2895886" cy="46874"/>
            </a:xfrm>
            <a:prstGeom prst="rect">
              <a:avLst/>
            </a:prstGeom>
          </p:spPr>
          <p:txBody>
            <a:bodyPr anchor="ctr" rtlCol="false" tIns="50800" lIns="50800" bIns="50800" rIns="50800"/>
            <a:lstStyle/>
            <a:p>
              <a:pPr algn="ctr">
                <a:lnSpc>
                  <a:spcPts val="858"/>
                </a:lnSpc>
              </a:pPr>
            </a:p>
          </p:txBody>
        </p:sp>
      </p:grpSp>
      <p:sp>
        <p:nvSpPr>
          <p:cNvPr name="Freeform 5" id="5"/>
          <p:cNvSpPr/>
          <p:nvPr/>
        </p:nvSpPr>
        <p:spPr>
          <a:xfrm flipH="false" flipV="false" rot="0">
            <a:off x="837930" y="4542392"/>
            <a:ext cx="373810" cy="373810"/>
          </a:xfrm>
          <a:custGeom>
            <a:avLst/>
            <a:gdLst/>
            <a:ahLst/>
            <a:cxnLst/>
            <a:rect r="r" b="b" t="t" l="l"/>
            <a:pathLst>
              <a:path h="373810" w="373810">
                <a:moveTo>
                  <a:pt x="0" y="0"/>
                </a:moveTo>
                <a:lnTo>
                  <a:pt x="373810" y="0"/>
                </a:lnTo>
                <a:lnTo>
                  <a:pt x="373810" y="373810"/>
                </a:lnTo>
                <a:lnTo>
                  <a:pt x="0" y="3738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50540" y="4579963"/>
            <a:ext cx="148591" cy="269993"/>
          </a:xfrm>
          <a:prstGeom prst="rect">
            <a:avLst/>
          </a:prstGeom>
        </p:spPr>
        <p:txBody>
          <a:bodyPr anchor="t" rtlCol="false" tIns="0" lIns="0" bIns="0" rIns="0">
            <a:spAutoFit/>
          </a:bodyPr>
          <a:lstStyle/>
          <a:p>
            <a:pPr algn="just">
              <a:lnSpc>
                <a:spcPts val="2272"/>
              </a:lnSpc>
            </a:pPr>
            <a:r>
              <a:rPr lang="en-US" sz="1622">
                <a:solidFill>
                  <a:srgbClr val="000000"/>
                </a:solidFill>
                <a:latin typeface="Canva Sans Bold"/>
              </a:rPr>
              <a:t>1</a:t>
            </a:r>
          </a:p>
        </p:txBody>
      </p:sp>
      <p:sp>
        <p:nvSpPr>
          <p:cNvPr name="Freeform 7" id="7"/>
          <p:cNvSpPr/>
          <p:nvPr/>
        </p:nvSpPr>
        <p:spPr>
          <a:xfrm flipH="false" flipV="false" rot="0">
            <a:off x="837930" y="5968297"/>
            <a:ext cx="373810" cy="373810"/>
          </a:xfrm>
          <a:custGeom>
            <a:avLst/>
            <a:gdLst/>
            <a:ahLst/>
            <a:cxnLst/>
            <a:rect r="r" b="b" t="t" l="l"/>
            <a:pathLst>
              <a:path h="373810" w="373810">
                <a:moveTo>
                  <a:pt x="0" y="0"/>
                </a:moveTo>
                <a:lnTo>
                  <a:pt x="373810" y="0"/>
                </a:lnTo>
                <a:lnTo>
                  <a:pt x="373810" y="373810"/>
                </a:lnTo>
                <a:lnTo>
                  <a:pt x="0" y="3738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950540" y="6005868"/>
            <a:ext cx="148591" cy="269993"/>
          </a:xfrm>
          <a:prstGeom prst="rect">
            <a:avLst/>
          </a:prstGeom>
        </p:spPr>
        <p:txBody>
          <a:bodyPr anchor="t" rtlCol="false" tIns="0" lIns="0" bIns="0" rIns="0">
            <a:spAutoFit/>
          </a:bodyPr>
          <a:lstStyle/>
          <a:p>
            <a:pPr algn="just">
              <a:lnSpc>
                <a:spcPts val="2272"/>
              </a:lnSpc>
            </a:pPr>
            <a:r>
              <a:rPr lang="en-US" sz="1622">
                <a:solidFill>
                  <a:srgbClr val="000000"/>
                </a:solidFill>
                <a:latin typeface="Canva Sans Bold"/>
              </a:rPr>
              <a:t>2</a:t>
            </a:r>
          </a:p>
        </p:txBody>
      </p:sp>
      <p:grpSp>
        <p:nvGrpSpPr>
          <p:cNvPr name="Group 9" id="9"/>
          <p:cNvGrpSpPr/>
          <p:nvPr/>
        </p:nvGrpSpPr>
        <p:grpSpPr>
          <a:xfrm rot="0">
            <a:off x="731520" y="946901"/>
            <a:ext cx="8245708" cy="5923497"/>
            <a:chOff x="0" y="0"/>
            <a:chExt cx="10994277" cy="7897996"/>
          </a:xfrm>
        </p:grpSpPr>
        <p:sp>
          <p:nvSpPr>
            <p:cNvPr name="TextBox 10" id="10"/>
            <p:cNvSpPr txBox="true"/>
            <p:nvPr/>
          </p:nvSpPr>
          <p:spPr>
            <a:xfrm rot="0">
              <a:off x="6970493" y="283691"/>
              <a:ext cx="3643825" cy="502988"/>
            </a:xfrm>
            <a:prstGeom prst="rect">
              <a:avLst/>
            </a:prstGeom>
          </p:spPr>
          <p:txBody>
            <a:bodyPr anchor="t" rtlCol="false" tIns="0" lIns="0" bIns="0" rIns="0">
              <a:spAutoFit/>
            </a:bodyPr>
            <a:lstStyle/>
            <a:p>
              <a:pPr algn="ctr">
                <a:lnSpc>
                  <a:spcPts val="3139"/>
                </a:lnSpc>
              </a:pPr>
              <a:r>
                <a:rPr lang="en-US" sz="2242">
                  <a:solidFill>
                    <a:srgbClr val="000000"/>
                  </a:solidFill>
                  <a:latin typeface="Canva Sans Bold"/>
                </a:rPr>
                <a:t>SDOH DATA</a:t>
              </a:r>
            </a:p>
          </p:txBody>
        </p:sp>
        <p:grpSp>
          <p:nvGrpSpPr>
            <p:cNvPr name="Group 11" id="11"/>
            <p:cNvGrpSpPr/>
            <p:nvPr/>
          </p:nvGrpSpPr>
          <p:grpSpPr>
            <a:xfrm rot="0">
              <a:off x="3957852" y="3724007"/>
              <a:ext cx="7036425" cy="4173989"/>
              <a:chOff x="0" y="0"/>
              <a:chExt cx="2658531" cy="1577034"/>
            </a:xfrm>
          </p:grpSpPr>
          <p:sp>
            <p:nvSpPr>
              <p:cNvPr name="Freeform 12" id="12"/>
              <p:cNvSpPr/>
              <p:nvPr/>
            </p:nvSpPr>
            <p:spPr>
              <a:xfrm flipH="false" flipV="false" rot="0">
                <a:off x="0" y="0"/>
                <a:ext cx="2658531" cy="1577034"/>
              </a:xfrm>
              <a:custGeom>
                <a:avLst/>
                <a:gdLst/>
                <a:ahLst/>
                <a:cxnLst/>
                <a:rect r="r" b="b" t="t" l="l"/>
                <a:pathLst>
                  <a:path h="1577034" w="2658531">
                    <a:moveTo>
                      <a:pt x="68299" y="0"/>
                    </a:moveTo>
                    <a:lnTo>
                      <a:pt x="2590232" y="0"/>
                    </a:lnTo>
                    <a:cubicBezTo>
                      <a:pt x="2627953" y="0"/>
                      <a:pt x="2658531" y="30578"/>
                      <a:pt x="2658531" y="68299"/>
                    </a:cubicBezTo>
                    <a:lnTo>
                      <a:pt x="2658531" y="1508735"/>
                    </a:lnTo>
                    <a:cubicBezTo>
                      <a:pt x="2658531" y="1546455"/>
                      <a:pt x="2627953" y="1577034"/>
                      <a:pt x="2590232" y="1577034"/>
                    </a:cubicBezTo>
                    <a:lnTo>
                      <a:pt x="68299" y="1577034"/>
                    </a:lnTo>
                    <a:cubicBezTo>
                      <a:pt x="30578" y="1577034"/>
                      <a:pt x="0" y="1546455"/>
                      <a:pt x="0" y="1508735"/>
                    </a:cubicBezTo>
                    <a:lnTo>
                      <a:pt x="0" y="68299"/>
                    </a:lnTo>
                    <a:cubicBezTo>
                      <a:pt x="0" y="30578"/>
                      <a:pt x="30578" y="0"/>
                      <a:pt x="68299" y="0"/>
                    </a:cubicBezTo>
                    <a:close/>
                  </a:path>
                </a:pathLst>
              </a:custGeom>
              <a:solidFill>
                <a:srgbClr val="1D4355">
                  <a:alpha val="9804"/>
                </a:srgbClr>
              </a:solidFill>
            </p:spPr>
          </p:sp>
          <p:sp>
            <p:nvSpPr>
              <p:cNvPr name="TextBox 13" id="13"/>
              <p:cNvSpPr txBox="true"/>
              <p:nvPr/>
            </p:nvSpPr>
            <p:spPr>
              <a:xfrm>
                <a:off x="0" y="-19050"/>
                <a:ext cx="2658531" cy="1596084"/>
              </a:xfrm>
              <a:prstGeom prst="rect">
                <a:avLst/>
              </a:prstGeom>
            </p:spPr>
            <p:txBody>
              <a:bodyPr anchor="ctr" rtlCol="false" tIns="54014" lIns="54014" bIns="54014" rIns="54014"/>
              <a:lstStyle/>
              <a:p>
                <a:pPr algn="ctr">
                  <a:lnSpc>
                    <a:spcPts val="1418"/>
                  </a:lnSpc>
                </a:pPr>
              </a:p>
            </p:txBody>
          </p:sp>
        </p:grpSp>
        <p:grpSp>
          <p:nvGrpSpPr>
            <p:cNvPr name="Group 14" id="14"/>
            <p:cNvGrpSpPr/>
            <p:nvPr/>
          </p:nvGrpSpPr>
          <p:grpSpPr>
            <a:xfrm rot="0">
              <a:off x="0" y="658687"/>
              <a:ext cx="4543999" cy="2185142"/>
              <a:chOff x="0" y="0"/>
              <a:chExt cx="1716833" cy="825600"/>
            </a:xfrm>
          </p:grpSpPr>
          <p:sp>
            <p:nvSpPr>
              <p:cNvPr name="Freeform 15" id="15"/>
              <p:cNvSpPr/>
              <p:nvPr/>
            </p:nvSpPr>
            <p:spPr>
              <a:xfrm flipH="false" flipV="false" rot="0">
                <a:off x="0" y="0"/>
                <a:ext cx="1716833" cy="825600"/>
              </a:xfrm>
              <a:custGeom>
                <a:avLst/>
                <a:gdLst/>
                <a:ahLst/>
                <a:cxnLst/>
                <a:rect r="r" b="b" t="t" l="l"/>
                <a:pathLst>
                  <a:path h="825600" w="1716833">
                    <a:moveTo>
                      <a:pt x="105761" y="0"/>
                    </a:moveTo>
                    <a:lnTo>
                      <a:pt x="1611071" y="0"/>
                    </a:lnTo>
                    <a:cubicBezTo>
                      <a:pt x="1669482" y="0"/>
                      <a:pt x="1716833" y="47351"/>
                      <a:pt x="1716833" y="105761"/>
                    </a:cubicBezTo>
                    <a:lnTo>
                      <a:pt x="1716833" y="719838"/>
                    </a:lnTo>
                    <a:cubicBezTo>
                      <a:pt x="1716833" y="778249"/>
                      <a:pt x="1669482" y="825600"/>
                      <a:pt x="1611071" y="825600"/>
                    </a:cubicBezTo>
                    <a:lnTo>
                      <a:pt x="105761" y="825600"/>
                    </a:lnTo>
                    <a:cubicBezTo>
                      <a:pt x="47351" y="825600"/>
                      <a:pt x="0" y="778249"/>
                      <a:pt x="0" y="719838"/>
                    </a:cubicBezTo>
                    <a:lnTo>
                      <a:pt x="0" y="105761"/>
                    </a:lnTo>
                    <a:cubicBezTo>
                      <a:pt x="0" y="47351"/>
                      <a:pt x="47351" y="0"/>
                      <a:pt x="105761" y="0"/>
                    </a:cubicBezTo>
                    <a:close/>
                  </a:path>
                </a:pathLst>
              </a:custGeom>
              <a:solidFill>
                <a:srgbClr val="1D4355">
                  <a:alpha val="9804"/>
                </a:srgbClr>
              </a:solidFill>
            </p:spPr>
          </p:sp>
          <p:sp>
            <p:nvSpPr>
              <p:cNvPr name="TextBox 16" id="16"/>
              <p:cNvSpPr txBox="true"/>
              <p:nvPr/>
            </p:nvSpPr>
            <p:spPr>
              <a:xfrm>
                <a:off x="0" y="-19050"/>
                <a:ext cx="1716833" cy="844650"/>
              </a:xfrm>
              <a:prstGeom prst="rect">
                <a:avLst/>
              </a:prstGeom>
            </p:spPr>
            <p:txBody>
              <a:bodyPr anchor="ctr" rtlCol="false" tIns="54014" lIns="54014" bIns="54014" rIns="54014"/>
              <a:lstStyle/>
              <a:p>
                <a:pPr algn="ctr">
                  <a:lnSpc>
                    <a:spcPts val="1418"/>
                  </a:lnSpc>
                </a:pPr>
              </a:p>
            </p:txBody>
          </p:sp>
        </p:grpSp>
        <p:grpSp>
          <p:nvGrpSpPr>
            <p:cNvPr name="Group 17" id="17"/>
            <p:cNvGrpSpPr/>
            <p:nvPr/>
          </p:nvGrpSpPr>
          <p:grpSpPr>
            <a:xfrm rot="0">
              <a:off x="183596" y="1831150"/>
              <a:ext cx="4110073" cy="825540"/>
              <a:chOff x="0" y="0"/>
              <a:chExt cx="1552885" cy="311909"/>
            </a:xfrm>
          </p:grpSpPr>
          <p:sp>
            <p:nvSpPr>
              <p:cNvPr name="Freeform 18" id="18"/>
              <p:cNvSpPr/>
              <p:nvPr/>
            </p:nvSpPr>
            <p:spPr>
              <a:xfrm flipH="false" flipV="false" rot="0">
                <a:off x="0" y="0"/>
                <a:ext cx="1552885" cy="311909"/>
              </a:xfrm>
              <a:custGeom>
                <a:avLst/>
                <a:gdLst/>
                <a:ahLst/>
                <a:cxnLst/>
                <a:rect r="r" b="b" t="t" l="l"/>
                <a:pathLst>
                  <a:path h="311909" w="1552885">
                    <a:moveTo>
                      <a:pt x="116927" y="0"/>
                    </a:moveTo>
                    <a:lnTo>
                      <a:pt x="1435958" y="0"/>
                    </a:lnTo>
                    <a:cubicBezTo>
                      <a:pt x="1500535" y="0"/>
                      <a:pt x="1552885" y="52350"/>
                      <a:pt x="1552885" y="116927"/>
                    </a:cubicBezTo>
                    <a:lnTo>
                      <a:pt x="1552885" y="194981"/>
                    </a:lnTo>
                    <a:cubicBezTo>
                      <a:pt x="1552885" y="225993"/>
                      <a:pt x="1540566" y="255733"/>
                      <a:pt x="1518638" y="277662"/>
                    </a:cubicBezTo>
                    <a:cubicBezTo>
                      <a:pt x="1496709" y="299590"/>
                      <a:pt x="1466969" y="311909"/>
                      <a:pt x="1435958" y="311909"/>
                    </a:cubicBezTo>
                    <a:lnTo>
                      <a:pt x="116927" y="311909"/>
                    </a:lnTo>
                    <a:cubicBezTo>
                      <a:pt x="85916" y="311909"/>
                      <a:pt x="56175" y="299590"/>
                      <a:pt x="34247" y="277662"/>
                    </a:cubicBezTo>
                    <a:cubicBezTo>
                      <a:pt x="12319" y="255733"/>
                      <a:pt x="0" y="225993"/>
                      <a:pt x="0" y="194981"/>
                    </a:cubicBezTo>
                    <a:lnTo>
                      <a:pt x="0" y="116927"/>
                    </a:lnTo>
                    <a:cubicBezTo>
                      <a:pt x="0" y="85916"/>
                      <a:pt x="12319" y="56175"/>
                      <a:pt x="34247" y="34247"/>
                    </a:cubicBezTo>
                    <a:cubicBezTo>
                      <a:pt x="56175" y="12319"/>
                      <a:pt x="85916" y="0"/>
                      <a:pt x="116927" y="0"/>
                    </a:cubicBezTo>
                    <a:close/>
                  </a:path>
                </a:pathLst>
              </a:custGeom>
              <a:solidFill>
                <a:srgbClr val="1D4355">
                  <a:alpha val="19608"/>
                </a:srgbClr>
              </a:solidFill>
            </p:spPr>
          </p:sp>
          <p:sp>
            <p:nvSpPr>
              <p:cNvPr name="TextBox 19" id="19"/>
              <p:cNvSpPr txBox="true"/>
              <p:nvPr/>
            </p:nvSpPr>
            <p:spPr>
              <a:xfrm>
                <a:off x="0" y="-19050"/>
                <a:ext cx="1552885" cy="330959"/>
              </a:xfrm>
              <a:prstGeom prst="rect">
                <a:avLst/>
              </a:prstGeom>
            </p:spPr>
            <p:txBody>
              <a:bodyPr anchor="ctr" rtlCol="false" tIns="39309" lIns="39309" bIns="39309" rIns="39309"/>
              <a:lstStyle/>
              <a:p>
                <a:pPr algn="ctr">
                  <a:lnSpc>
                    <a:spcPts val="1418"/>
                  </a:lnSpc>
                </a:pPr>
              </a:p>
            </p:txBody>
          </p:sp>
        </p:grpSp>
        <p:grpSp>
          <p:nvGrpSpPr>
            <p:cNvPr name="Group 20" id="20"/>
            <p:cNvGrpSpPr/>
            <p:nvPr/>
          </p:nvGrpSpPr>
          <p:grpSpPr>
            <a:xfrm rot="0">
              <a:off x="183596" y="873322"/>
              <a:ext cx="4110073" cy="855204"/>
              <a:chOff x="0" y="0"/>
              <a:chExt cx="1552885" cy="323117"/>
            </a:xfrm>
          </p:grpSpPr>
          <p:sp>
            <p:nvSpPr>
              <p:cNvPr name="Freeform 21" id="21"/>
              <p:cNvSpPr/>
              <p:nvPr/>
            </p:nvSpPr>
            <p:spPr>
              <a:xfrm flipH="false" flipV="false" rot="0">
                <a:off x="0" y="0"/>
                <a:ext cx="1552885" cy="323117"/>
              </a:xfrm>
              <a:custGeom>
                <a:avLst/>
                <a:gdLst/>
                <a:ahLst/>
                <a:cxnLst/>
                <a:rect r="r" b="b" t="t" l="l"/>
                <a:pathLst>
                  <a:path h="323117" w="1552885">
                    <a:moveTo>
                      <a:pt x="85906" y="0"/>
                    </a:moveTo>
                    <a:lnTo>
                      <a:pt x="1466979" y="0"/>
                    </a:lnTo>
                    <a:cubicBezTo>
                      <a:pt x="1514423" y="0"/>
                      <a:pt x="1552885" y="38461"/>
                      <a:pt x="1552885" y="85906"/>
                    </a:cubicBezTo>
                    <a:lnTo>
                      <a:pt x="1552885" y="237211"/>
                    </a:lnTo>
                    <a:cubicBezTo>
                      <a:pt x="1552885" y="284655"/>
                      <a:pt x="1514423" y="323117"/>
                      <a:pt x="1466979" y="323117"/>
                    </a:cubicBezTo>
                    <a:lnTo>
                      <a:pt x="85906" y="323117"/>
                    </a:lnTo>
                    <a:cubicBezTo>
                      <a:pt x="63122" y="323117"/>
                      <a:pt x="41272" y="314066"/>
                      <a:pt x="25161" y="297955"/>
                    </a:cubicBezTo>
                    <a:cubicBezTo>
                      <a:pt x="9051" y="281845"/>
                      <a:pt x="0" y="259994"/>
                      <a:pt x="0" y="237211"/>
                    </a:cubicBezTo>
                    <a:lnTo>
                      <a:pt x="0" y="85906"/>
                    </a:lnTo>
                    <a:cubicBezTo>
                      <a:pt x="0" y="38461"/>
                      <a:pt x="38461" y="0"/>
                      <a:pt x="85906" y="0"/>
                    </a:cubicBezTo>
                    <a:close/>
                  </a:path>
                </a:pathLst>
              </a:custGeom>
              <a:solidFill>
                <a:srgbClr val="1D4355">
                  <a:alpha val="19608"/>
                </a:srgbClr>
              </a:solidFill>
            </p:spPr>
          </p:sp>
          <p:sp>
            <p:nvSpPr>
              <p:cNvPr name="TextBox 22" id="22"/>
              <p:cNvSpPr txBox="true"/>
              <p:nvPr/>
            </p:nvSpPr>
            <p:spPr>
              <a:xfrm>
                <a:off x="0" y="-19050"/>
                <a:ext cx="1552885" cy="342167"/>
              </a:xfrm>
              <a:prstGeom prst="rect">
                <a:avLst/>
              </a:prstGeom>
            </p:spPr>
            <p:txBody>
              <a:bodyPr anchor="ctr" rtlCol="false" tIns="39309" lIns="39309" bIns="39309" rIns="39309"/>
              <a:lstStyle/>
              <a:p>
                <a:pPr algn="ctr">
                  <a:lnSpc>
                    <a:spcPts val="1418"/>
                  </a:lnSpc>
                </a:pPr>
              </a:p>
            </p:txBody>
          </p:sp>
        </p:grpSp>
        <p:grpSp>
          <p:nvGrpSpPr>
            <p:cNvPr name="Group 23" id="23"/>
            <p:cNvGrpSpPr/>
            <p:nvPr/>
          </p:nvGrpSpPr>
          <p:grpSpPr>
            <a:xfrm rot="0">
              <a:off x="4682602" y="922389"/>
              <a:ext cx="1802574" cy="1657739"/>
              <a:chOff x="0" y="0"/>
              <a:chExt cx="812800" cy="747492"/>
            </a:xfrm>
          </p:grpSpPr>
          <p:sp>
            <p:nvSpPr>
              <p:cNvPr name="Freeform 24" id="24"/>
              <p:cNvSpPr/>
              <p:nvPr/>
            </p:nvSpPr>
            <p:spPr>
              <a:xfrm flipH="false" flipV="false" rot="0">
                <a:off x="0" y="0"/>
                <a:ext cx="812800" cy="747492"/>
              </a:xfrm>
              <a:custGeom>
                <a:avLst/>
                <a:gdLst/>
                <a:ahLst/>
                <a:cxnLst/>
                <a:rect r="r" b="b" t="t" l="l"/>
                <a:pathLst>
                  <a:path h="747492" w="812800">
                    <a:moveTo>
                      <a:pt x="812800" y="373746"/>
                    </a:moveTo>
                    <a:lnTo>
                      <a:pt x="406400" y="0"/>
                    </a:lnTo>
                    <a:lnTo>
                      <a:pt x="406400" y="203200"/>
                    </a:lnTo>
                    <a:lnTo>
                      <a:pt x="0" y="203200"/>
                    </a:lnTo>
                    <a:lnTo>
                      <a:pt x="0" y="544292"/>
                    </a:lnTo>
                    <a:lnTo>
                      <a:pt x="406400" y="544292"/>
                    </a:lnTo>
                    <a:lnTo>
                      <a:pt x="406400" y="747492"/>
                    </a:lnTo>
                    <a:lnTo>
                      <a:pt x="812800" y="373746"/>
                    </a:lnTo>
                    <a:close/>
                  </a:path>
                </a:pathLst>
              </a:custGeom>
              <a:solidFill>
                <a:srgbClr val="1D4355"/>
              </a:solidFill>
            </p:spPr>
          </p:sp>
          <p:sp>
            <p:nvSpPr>
              <p:cNvPr name="TextBox 25" id="25"/>
              <p:cNvSpPr txBox="true"/>
              <p:nvPr/>
            </p:nvSpPr>
            <p:spPr>
              <a:xfrm>
                <a:off x="0" y="165100"/>
                <a:ext cx="711200" cy="379192"/>
              </a:xfrm>
              <a:prstGeom prst="rect">
                <a:avLst/>
              </a:prstGeom>
            </p:spPr>
            <p:txBody>
              <a:bodyPr anchor="ctr" rtlCol="false" tIns="48626" lIns="48626" bIns="48626" rIns="48626"/>
              <a:lstStyle/>
              <a:p>
                <a:pPr algn="ctr">
                  <a:lnSpc>
                    <a:spcPts val="1838"/>
                  </a:lnSpc>
                </a:pPr>
                <a:r>
                  <a:rPr lang="en-US" sz="1313">
                    <a:solidFill>
                      <a:srgbClr val="FFFFFF"/>
                    </a:solidFill>
                    <a:latin typeface="HK Grotesk Medium"/>
                  </a:rPr>
                  <a:t>HOW TO COMPENSATE</a:t>
                </a:r>
              </a:p>
            </p:txBody>
          </p:sp>
        </p:grpSp>
        <p:grpSp>
          <p:nvGrpSpPr>
            <p:cNvPr name="Group 26" id="26"/>
            <p:cNvGrpSpPr/>
            <p:nvPr/>
          </p:nvGrpSpPr>
          <p:grpSpPr>
            <a:xfrm rot="0">
              <a:off x="6621500" y="0"/>
              <a:ext cx="4372776" cy="3502516"/>
              <a:chOff x="0" y="0"/>
              <a:chExt cx="1912459" cy="1531845"/>
            </a:xfrm>
          </p:grpSpPr>
          <p:sp>
            <p:nvSpPr>
              <p:cNvPr name="Freeform 27" id="27"/>
              <p:cNvSpPr/>
              <p:nvPr/>
            </p:nvSpPr>
            <p:spPr>
              <a:xfrm flipH="false" flipV="false" rot="0">
                <a:off x="0" y="0"/>
                <a:ext cx="1912459" cy="1531845"/>
              </a:xfrm>
              <a:custGeom>
                <a:avLst/>
                <a:gdLst/>
                <a:ahLst/>
                <a:cxnLst/>
                <a:rect r="r" b="b" t="t" l="l"/>
                <a:pathLst>
                  <a:path h="1531845" w="1912459">
                    <a:moveTo>
                      <a:pt x="109903" y="0"/>
                    </a:moveTo>
                    <a:lnTo>
                      <a:pt x="1802556" y="0"/>
                    </a:lnTo>
                    <a:cubicBezTo>
                      <a:pt x="1863254" y="0"/>
                      <a:pt x="1912459" y="49205"/>
                      <a:pt x="1912459" y="109903"/>
                    </a:cubicBezTo>
                    <a:lnTo>
                      <a:pt x="1912459" y="1421943"/>
                    </a:lnTo>
                    <a:cubicBezTo>
                      <a:pt x="1912459" y="1451091"/>
                      <a:pt x="1900880" y="1479045"/>
                      <a:pt x="1880269" y="1499656"/>
                    </a:cubicBezTo>
                    <a:cubicBezTo>
                      <a:pt x="1859658" y="1520266"/>
                      <a:pt x="1831704" y="1531845"/>
                      <a:pt x="1802556" y="1531845"/>
                    </a:cubicBezTo>
                    <a:lnTo>
                      <a:pt x="109903" y="1531845"/>
                    </a:lnTo>
                    <a:cubicBezTo>
                      <a:pt x="49205" y="1531845"/>
                      <a:pt x="0" y="1482640"/>
                      <a:pt x="0" y="1421943"/>
                    </a:cubicBezTo>
                    <a:lnTo>
                      <a:pt x="0" y="109903"/>
                    </a:lnTo>
                    <a:cubicBezTo>
                      <a:pt x="0" y="49205"/>
                      <a:pt x="49205" y="0"/>
                      <a:pt x="109903" y="0"/>
                    </a:cubicBezTo>
                    <a:close/>
                  </a:path>
                </a:pathLst>
              </a:custGeom>
              <a:solidFill>
                <a:srgbClr val="1D4355">
                  <a:alpha val="9804"/>
                </a:srgbClr>
              </a:solidFill>
            </p:spPr>
          </p:sp>
          <p:sp>
            <p:nvSpPr>
              <p:cNvPr name="TextBox 28" id="28"/>
              <p:cNvSpPr txBox="true"/>
              <p:nvPr/>
            </p:nvSpPr>
            <p:spPr>
              <a:xfrm>
                <a:off x="0" y="-19050"/>
                <a:ext cx="1912459" cy="1550895"/>
              </a:xfrm>
              <a:prstGeom prst="rect">
                <a:avLst/>
              </a:prstGeom>
            </p:spPr>
            <p:txBody>
              <a:bodyPr anchor="ctr" rtlCol="false" tIns="48343" lIns="48343" bIns="48343" rIns="48343"/>
              <a:lstStyle/>
              <a:p>
                <a:pPr algn="ctr">
                  <a:lnSpc>
                    <a:spcPts val="1418"/>
                  </a:lnSpc>
                </a:pPr>
              </a:p>
            </p:txBody>
          </p:sp>
        </p:grpSp>
        <p:grpSp>
          <p:nvGrpSpPr>
            <p:cNvPr name="Group 29" id="29"/>
            <p:cNvGrpSpPr/>
            <p:nvPr/>
          </p:nvGrpSpPr>
          <p:grpSpPr>
            <a:xfrm rot="0">
              <a:off x="6819851" y="1012041"/>
              <a:ext cx="3971499" cy="677244"/>
              <a:chOff x="0" y="0"/>
              <a:chExt cx="1736958" cy="296197"/>
            </a:xfrm>
          </p:grpSpPr>
          <p:sp>
            <p:nvSpPr>
              <p:cNvPr name="Freeform 30" id="30"/>
              <p:cNvSpPr/>
              <p:nvPr/>
            </p:nvSpPr>
            <p:spPr>
              <a:xfrm flipH="false" flipV="false" rot="0">
                <a:off x="0" y="0"/>
                <a:ext cx="1736958" cy="296197"/>
              </a:xfrm>
              <a:custGeom>
                <a:avLst/>
                <a:gdLst/>
                <a:ahLst/>
                <a:cxnLst/>
                <a:rect r="r" b="b" t="t" l="l"/>
                <a:pathLst>
                  <a:path h="296197" w="1736958">
                    <a:moveTo>
                      <a:pt x="121007" y="0"/>
                    </a:moveTo>
                    <a:lnTo>
                      <a:pt x="1615951" y="0"/>
                    </a:lnTo>
                    <a:cubicBezTo>
                      <a:pt x="1648044" y="0"/>
                      <a:pt x="1678822" y="12749"/>
                      <a:pt x="1701516" y="35442"/>
                    </a:cubicBezTo>
                    <a:cubicBezTo>
                      <a:pt x="1724209" y="58135"/>
                      <a:pt x="1736958" y="88914"/>
                      <a:pt x="1736958" y="121007"/>
                    </a:cubicBezTo>
                    <a:lnTo>
                      <a:pt x="1736958" y="175190"/>
                    </a:lnTo>
                    <a:cubicBezTo>
                      <a:pt x="1736958" y="207283"/>
                      <a:pt x="1724209" y="238061"/>
                      <a:pt x="1701516" y="260754"/>
                    </a:cubicBezTo>
                    <a:cubicBezTo>
                      <a:pt x="1678822" y="283448"/>
                      <a:pt x="1648044" y="296197"/>
                      <a:pt x="1615951" y="296197"/>
                    </a:cubicBezTo>
                    <a:lnTo>
                      <a:pt x="121007" y="296197"/>
                    </a:lnTo>
                    <a:cubicBezTo>
                      <a:pt x="88914" y="296197"/>
                      <a:pt x="58135" y="283448"/>
                      <a:pt x="35442" y="260754"/>
                    </a:cubicBezTo>
                    <a:cubicBezTo>
                      <a:pt x="12749" y="238061"/>
                      <a:pt x="0" y="207283"/>
                      <a:pt x="0" y="175190"/>
                    </a:cubicBezTo>
                    <a:lnTo>
                      <a:pt x="0" y="121007"/>
                    </a:lnTo>
                    <a:cubicBezTo>
                      <a:pt x="0" y="88914"/>
                      <a:pt x="12749" y="58135"/>
                      <a:pt x="35442" y="35442"/>
                    </a:cubicBezTo>
                    <a:cubicBezTo>
                      <a:pt x="58135" y="12749"/>
                      <a:pt x="88914" y="0"/>
                      <a:pt x="121007" y="0"/>
                    </a:cubicBezTo>
                    <a:close/>
                  </a:path>
                </a:pathLst>
              </a:custGeom>
              <a:solidFill>
                <a:srgbClr val="1D4355">
                  <a:alpha val="19608"/>
                </a:srgbClr>
              </a:solidFill>
            </p:spPr>
          </p:sp>
          <p:sp>
            <p:nvSpPr>
              <p:cNvPr name="TextBox 31" id="31"/>
              <p:cNvSpPr txBox="true"/>
              <p:nvPr/>
            </p:nvSpPr>
            <p:spPr>
              <a:xfrm>
                <a:off x="0" y="-19050"/>
                <a:ext cx="1736958" cy="315247"/>
              </a:xfrm>
              <a:prstGeom prst="rect">
                <a:avLst/>
              </a:prstGeom>
            </p:spPr>
            <p:txBody>
              <a:bodyPr anchor="ctr" rtlCol="false" tIns="35182" lIns="35182" bIns="35182" rIns="35182"/>
              <a:lstStyle/>
              <a:p>
                <a:pPr algn="ctr">
                  <a:lnSpc>
                    <a:spcPts val="1418"/>
                  </a:lnSpc>
                </a:pPr>
              </a:p>
            </p:txBody>
          </p:sp>
        </p:grpSp>
        <p:grpSp>
          <p:nvGrpSpPr>
            <p:cNvPr name="Group 32" id="32"/>
            <p:cNvGrpSpPr/>
            <p:nvPr/>
          </p:nvGrpSpPr>
          <p:grpSpPr>
            <a:xfrm rot="0">
              <a:off x="6819851" y="231830"/>
              <a:ext cx="3971499" cy="691555"/>
              <a:chOff x="0" y="0"/>
              <a:chExt cx="1736958" cy="302456"/>
            </a:xfrm>
          </p:grpSpPr>
          <p:sp>
            <p:nvSpPr>
              <p:cNvPr name="Freeform 33" id="33"/>
              <p:cNvSpPr/>
              <p:nvPr/>
            </p:nvSpPr>
            <p:spPr>
              <a:xfrm flipH="false" flipV="false" rot="0">
                <a:off x="0" y="0"/>
                <a:ext cx="1736958" cy="302456"/>
              </a:xfrm>
              <a:custGeom>
                <a:avLst/>
                <a:gdLst/>
                <a:ahLst/>
                <a:cxnLst/>
                <a:rect r="r" b="b" t="t" l="l"/>
                <a:pathLst>
                  <a:path h="302456" w="1736958">
                    <a:moveTo>
                      <a:pt x="88903" y="0"/>
                    </a:moveTo>
                    <a:lnTo>
                      <a:pt x="1648055" y="0"/>
                    </a:lnTo>
                    <a:cubicBezTo>
                      <a:pt x="1671633" y="0"/>
                      <a:pt x="1694246" y="9367"/>
                      <a:pt x="1710919" y="26039"/>
                    </a:cubicBezTo>
                    <a:cubicBezTo>
                      <a:pt x="1727591" y="42712"/>
                      <a:pt x="1736958" y="65325"/>
                      <a:pt x="1736958" y="88903"/>
                    </a:cubicBezTo>
                    <a:lnTo>
                      <a:pt x="1736958" y="213552"/>
                    </a:lnTo>
                    <a:cubicBezTo>
                      <a:pt x="1736958" y="262652"/>
                      <a:pt x="1697154" y="302456"/>
                      <a:pt x="1648055" y="302456"/>
                    </a:cubicBezTo>
                    <a:lnTo>
                      <a:pt x="88903" y="302456"/>
                    </a:lnTo>
                    <a:cubicBezTo>
                      <a:pt x="39803" y="302456"/>
                      <a:pt x="0" y="262652"/>
                      <a:pt x="0" y="213552"/>
                    </a:cubicBezTo>
                    <a:lnTo>
                      <a:pt x="0" y="88903"/>
                    </a:lnTo>
                    <a:cubicBezTo>
                      <a:pt x="0" y="39803"/>
                      <a:pt x="39803" y="0"/>
                      <a:pt x="88903" y="0"/>
                    </a:cubicBezTo>
                    <a:close/>
                  </a:path>
                </a:pathLst>
              </a:custGeom>
              <a:solidFill>
                <a:srgbClr val="1D4355">
                  <a:alpha val="19608"/>
                </a:srgbClr>
              </a:solidFill>
            </p:spPr>
          </p:sp>
          <p:sp>
            <p:nvSpPr>
              <p:cNvPr name="TextBox 34" id="34"/>
              <p:cNvSpPr txBox="true"/>
              <p:nvPr/>
            </p:nvSpPr>
            <p:spPr>
              <a:xfrm>
                <a:off x="0" y="-19050"/>
                <a:ext cx="1736958" cy="321506"/>
              </a:xfrm>
              <a:prstGeom prst="rect">
                <a:avLst/>
              </a:prstGeom>
            </p:spPr>
            <p:txBody>
              <a:bodyPr anchor="ctr" rtlCol="false" tIns="35182" lIns="35182" bIns="35182" rIns="35182"/>
              <a:lstStyle/>
              <a:p>
                <a:pPr algn="ctr">
                  <a:lnSpc>
                    <a:spcPts val="1418"/>
                  </a:lnSpc>
                </a:pPr>
              </a:p>
            </p:txBody>
          </p:sp>
        </p:grpSp>
        <p:sp>
          <p:nvSpPr>
            <p:cNvPr name="Freeform 35" id="35"/>
            <p:cNvSpPr/>
            <p:nvPr/>
          </p:nvSpPr>
          <p:spPr>
            <a:xfrm flipH="false" flipV="false" rot="0">
              <a:off x="7123672" y="1089055"/>
              <a:ext cx="523216" cy="523216"/>
            </a:xfrm>
            <a:custGeom>
              <a:avLst/>
              <a:gdLst/>
              <a:ahLst/>
              <a:cxnLst/>
              <a:rect r="r" b="b" t="t" l="l"/>
              <a:pathLst>
                <a:path h="523216" w="523216">
                  <a:moveTo>
                    <a:pt x="0" y="0"/>
                  </a:moveTo>
                  <a:lnTo>
                    <a:pt x="523216" y="0"/>
                  </a:lnTo>
                  <a:lnTo>
                    <a:pt x="523216" y="523216"/>
                  </a:lnTo>
                  <a:lnTo>
                    <a:pt x="0" y="5232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6" id="36"/>
            <p:cNvGrpSpPr/>
            <p:nvPr/>
          </p:nvGrpSpPr>
          <p:grpSpPr>
            <a:xfrm rot="0">
              <a:off x="6819851" y="1781687"/>
              <a:ext cx="3971499" cy="677244"/>
              <a:chOff x="0" y="0"/>
              <a:chExt cx="1736958" cy="296197"/>
            </a:xfrm>
          </p:grpSpPr>
          <p:sp>
            <p:nvSpPr>
              <p:cNvPr name="Freeform 37" id="37"/>
              <p:cNvSpPr/>
              <p:nvPr/>
            </p:nvSpPr>
            <p:spPr>
              <a:xfrm flipH="false" flipV="false" rot="0">
                <a:off x="0" y="0"/>
                <a:ext cx="1736958" cy="296197"/>
              </a:xfrm>
              <a:custGeom>
                <a:avLst/>
                <a:gdLst/>
                <a:ahLst/>
                <a:cxnLst/>
                <a:rect r="r" b="b" t="t" l="l"/>
                <a:pathLst>
                  <a:path h="296197" w="1736958">
                    <a:moveTo>
                      <a:pt x="121007" y="0"/>
                    </a:moveTo>
                    <a:lnTo>
                      <a:pt x="1615951" y="0"/>
                    </a:lnTo>
                    <a:cubicBezTo>
                      <a:pt x="1648044" y="0"/>
                      <a:pt x="1678822" y="12749"/>
                      <a:pt x="1701516" y="35442"/>
                    </a:cubicBezTo>
                    <a:cubicBezTo>
                      <a:pt x="1724209" y="58135"/>
                      <a:pt x="1736958" y="88914"/>
                      <a:pt x="1736958" y="121007"/>
                    </a:cubicBezTo>
                    <a:lnTo>
                      <a:pt x="1736958" y="175190"/>
                    </a:lnTo>
                    <a:cubicBezTo>
                      <a:pt x="1736958" y="207283"/>
                      <a:pt x="1724209" y="238061"/>
                      <a:pt x="1701516" y="260754"/>
                    </a:cubicBezTo>
                    <a:cubicBezTo>
                      <a:pt x="1678822" y="283448"/>
                      <a:pt x="1648044" y="296197"/>
                      <a:pt x="1615951" y="296197"/>
                    </a:cubicBezTo>
                    <a:lnTo>
                      <a:pt x="121007" y="296197"/>
                    </a:lnTo>
                    <a:cubicBezTo>
                      <a:pt x="88914" y="296197"/>
                      <a:pt x="58135" y="283448"/>
                      <a:pt x="35442" y="260754"/>
                    </a:cubicBezTo>
                    <a:cubicBezTo>
                      <a:pt x="12749" y="238061"/>
                      <a:pt x="0" y="207283"/>
                      <a:pt x="0" y="175190"/>
                    </a:cubicBezTo>
                    <a:lnTo>
                      <a:pt x="0" y="121007"/>
                    </a:lnTo>
                    <a:cubicBezTo>
                      <a:pt x="0" y="88914"/>
                      <a:pt x="12749" y="58135"/>
                      <a:pt x="35442" y="35442"/>
                    </a:cubicBezTo>
                    <a:cubicBezTo>
                      <a:pt x="58135" y="12749"/>
                      <a:pt x="88914" y="0"/>
                      <a:pt x="121007" y="0"/>
                    </a:cubicBezTo>
                    <a:close/>
                  </a:path>
                </a:pathLst>
              </a:custGeom>
              <a:solidFill>
                <a:srgbClr val="1D4355">
                  <a:alpha val="19608"/>
                </a:srgbClr>
              </a:solidFill>
            </p:spPr>
          </p:sp>
          <p:sp>
            <p:nvSpPr>
              <p:cNvPr name="TextBox 38" id="38"/>
              <p:cNvSpPr txBox="true"/>
              <p:nvPr/>
            </p:nvSpPr>
            <p:spPr>
              <a:xfrm>
                <a:off x="0" y="-19050"/>
                <a:ext cx="1736958" cy="315247"/>
              </a:xfrm>
              <a:prstGeom prst="rect">
                <a:avLst/>
              </a:prstGeom>
            </p:spPr>
            <p:txBody>
              <a:bodyPr anchor="ctr" rtlCol="false" tIns="35182" lIns="35182" bIns="35182" rIns="35182"/>
              <a:lstStyle/>
              <a:p>
                <a:pPr algn="ctr">
                  <a:lnSpc>
                    <a:spcPts val="1418"/>
                  </a:lnSpc>
                </a:pPr>
              </a:p>
            </p:txBody>
          </p:sp>
        </p:grpSp>
        <p:sp>
          <p:nvSpPr>
            <p:cNvPr name="Freeform 39" id="39"/>
            <p:cNvSpPr/>
            <p:nvPr/>
          </p:nvSpPr>
          <p:spPr>
            <a:xfrm flipH="false" flipV="false" rot="0">
              <a:off x="7030911" y="1850989"/>
              <a:ext cx="708738" cy="538641"/>
            </a:xfrm>
            <a:custGeom>
              <a:avLst/>
              <a:gdLst/>
              <a:ahLst/>
              <a:cxnLst/>
              <a:rect r="r" b="b" t="t" l="l"/>
              <a:pathLst>
                <a:path h="538641" w="708738">
                  <a:moveTo>
                    <a:pt x="0" y="0"/>
                  </a:moveTo>
                  <a:lnTo>
                    <a:pt x="708738" y="0"/>
                  </a:lnTo>
                  <a:lnTo>
                    <a:pt x="708738" y="538641"/>
                  </a:lnTo>
                  <a:lnTo>
                    <a:pt x="0" y="5386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40" id="40"/>
            <p:cNvGrpSpPr/>
            <p:nvPr/>
          </p:nvGrpSpPr>
          <p:grpSpPr>
            <a:xfrm rot="0">
              <a:off x="6819851" y="2551333"/>
              <a:ext cx="3971499" cy="677244"/>
              <a:chOff x="0" y="0"/>
              <a:chExt cx="1736958" cy="296197"/>
            </a:xfrm>
          </p:grpSpPr>
          <p:sp>
            <p:nvSpPr>
              <p:cNvPr name="Freeform 41" id="41"/>
              <p:cNvSpPr/>
              <p:nvPr/>
            </p:nvSpPr>
            <p:spPr>
              <a:xfrm flipH="false" flipV="false" rot="0">
                <a:off x="0" y="0"/>
                <a:ext cx="1736958" cy="296197"/>
              </a:xfrm>
              <a:custGeom>
                <a:avLst/>
                <a:gdLst/>
                <a:ahLst/>
                <a:cxnLst/>
                <a:rect r="r" b="b" t="t" l="l"/>
                <a:pathLst>
                  <a:path h="296197" w="1736958">
                    <a:moveTo>
                      <a:pt x="121007" y="0"/>
                    </a:moveTo>
                    <a:lnTo>
                      <a:pt x="1615951" y="0"/>
                    </a:lnTo>
                    <a:cubicBezTo>
                      <a:pt x="1648044" y="0"/>
                      <a:pt x="1678822" y="12749"/>
                      <a:pt x="1701516" y="35442"/>
                    </a:cubicBezTo>
                    <a:cubicBezTo>
                      <a:pt x="1724209" y="58135"/>
                      <a:pt x="1736958" y="88914"/>
                      <a:pt x="1736958" y="121007"/>
                    </a:cubicBezTo>
                    <a:lnTo>
                      <a:pt x="1736958" y="175190"/>
                    </a:lnTo>
                    <a:cubicBezTo>
                      <a:pt x="1736958" y="207283"/>
                      <a:pt x="1724209" y="238061"/>
                      <a:pt x="1701516" y="260754"/>
                    </a:cubicBezTo>
                    <a:cubicBezTo>
                      <a:pt x="1678822" y="283448"/>
                      <a:pt x="1648044" y="296197"/>
                      <a:pt x="1615951" y="296197"/>
                    </a:cubicBezTo>
                    <a:lnTo>
                      <a:pt x="121007" y="296197"/>
                    </a:lnTo>
                    <a:cubicBezTo>
                      <a:pt x="88914" y="296197"/>
                      <a:pt x="58135" y="283448"/>
                      <a:pt x="35442" y="260754"/>
                    </a:cubicBezTo>
                    <a:cubicBezTo>
                      <a:pt x="12749" y="238061"/>
                      <a:pt x="0" y="207283"/>
                      <a:pt x="0" y="175190"/>
                    </a:cubicBezTo>
                    <a:lnTo>
                      <a:pt x="0" y="121007"/>
                    </a:lnTo>
                    <a:cubicBezTo>
                      <a:pt x="0" y="88914"/>
                      <a:pt x="12749" y="58135"/>
                      <a:pt x="35442" y="35442"/>
                    </a:cubicBezTo>
                    <a:cubicBezTo>
                      <a:pt x="58135" y="12749"/>
                      <a:pt x="88914" y="0"/>
                      <a:pt x="121007" y="0"/>
                    </a:cubicBezTo>
                    <a:close/>
                  </a:path>
                </a:pathLst>
              </a:custGeom>
              <a:solidFill>
                <a:srgbClr val="1D4355">
                  <a:alpha val="19608"/>
                </a:srgbClr>
              </a:solidFill>
            </p:spPr>
          </p:sp>
          <p:sp>
            <p:nvSpPr>
              <p:cNvPr name="TextBox 42" id="42"/>
              <p:cNvSpPr txBox="true"/>
              <p:nvPr/>
            </p:nvSpPr>
            <p:spPr>
              <a:xfrm>
                <a:off x="0" y="-19050"/>
                <a:ext cx="1736958" cy="315247"/>
              </a:xfrm>
              <a:prstGeom prst="rect">
                <a:avLst/>
              </a:prstGeom>
            </p:spPr>
            <p:txBody>
              <a:bodyPr anchor="ctr" rtlCol="false" tIns="35182" lIns="35182" bIns="35182" rIns="35182"/>
              <a:lstStyle/>
              <a:p>
                <a:pPr algn="ctr">
                  <a:lnSpc>
                    <a:spcPts val="1418"/>
                  </a:lnSpc>
                </a:pPr>
              </a:p>
            </p:txBody>
          </p:sp>
        </p:grpSp>
        <p:sp>
          <p:nvSpPr>
            <p:cNvPr name="Freeform 43" id="43"/>
            <p:cNvSpPr/>
            <p:nvPr/>
          </p:nvSpPr>
          <p:spPr>
            <a:xfrm flipH="false" flipV="false" rot="0">
              <a:off x="7085622" y="2632185"/>
              <a:ext cx="599317" cy="482193"/>
            </a:xfrm>
            <a:custGeom>
              <a:avLst/>
              <a:gdLst/>
              <a:ahLst/>
              <a:cxnLst/>
              <a:rect r="r" b="b" t="t" l="l"/>
              <a:pathLst>
                <a:path h="482193" w="599317">
                  <a:moveTo>
                    <a:pt x="0" y="0"/>
                  </a:moveTo>
                  <a:lnTo>
                    <a:pt x="599317" y="0"/>
                  </a:lnTo>
                  <a:lnTo>
                    <a:pt x="599317" y="482193"/>
                  </a:lnTo>
                  <a:lnTo>
                    <a:pt x="0" y="4821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44" id="44"/>
            <p:cNvGrpSpPr/>
            <p:nvPr/>
          </p:nvGrpSpPr>
          <p:grpSpPr>
            <a:xfrm rot="0">
              <a:off x="5520132" y="3810497"/>
              <a:ext cx="3561259" cy="822547"/>
              <a:chOff x="0" y="0"/>
              <a:chExt cx="1345530" cy="310778"/>
            </a:xfrm>
          </p:grpSpPr>
          <p:sp>
            <p:nvSpPr>
              <p:cNvPr name="Freeform 45" id="45"/>
              <p:cNvSpPr/>
              <p:nvPr/>
            </p:nvSpPr>
            <p:spPr>
              <a:xfrm flipH="false" flipV="false" rot="0">
                <a:off x="0" y="0"/>
                <a:ext cx="1345529" cy="310778"/>
              </a:xfrm>
              <a:custGeom>
                <a:avLst/>
                <a:gdLst/>
                <a:ahLst/>
                <a:cxnLst/>
                <a:rect r="r" b="b" t="t" l="l"/>
                <a:pathLst>
                  <a:path h="310778" w="1345529">
                    <a:moveTo>
                      <a:pt x="99144" y="0"/>
                    </a:moveTo>
                    <a:lnTo>
                      <a:pt x="1246385" y="0"/>
                    </a:lnTo>
                    <a:cubicBezTo>
                      <a:pt x="1301141" y="0"/>
                      <a:pt x="1345529" y="44388"/>
                      <a:pt x="1345529" y="99144"/>
                    </a:cubicBezTo>
                    <a:lnTo>
                      <a:pt x="1345529" y="211634"/>
                    </a:lnTo>
                    <a:cubicBezTo>
                      <a:pt x="1345529" y="266390"/>
                      <a:pt x="1301141" y="310778"/>
                      <a:pt x="1246385" y="310778"/>
                    </a:cubicBezTo>
                    <a:lnTo>
                      <a:pt x="99144" y="310778"/>
                    </a:lnTo>
                    <a:cubicBezTo>
                      <a:pt x="44388" y="310778"/>
                      <a:pt x="0" y="266390"/>
                      <a:pt x="0" y="211634"/>
                    </a:cubicBezTo>
                    <a:lnTo>
                      <a:pt x="0" y="99144"/>
                    </a:lnTo>
                    <a:cubicBezTo>
                      <a:pt x="0" y="44388"/>
                      <a:pt x="44388" y="0"/>
                      <a:pt x="99144" y="0"/>
                    </a:cubicBezTo>
                    <a:close/>
                  </a:path>
                </a:pathLst>
              </a:custGeom>
              <a:solidFill>
                <a:srgbClr val="1D4355">
                  <a:alpha val="69804"/>
                </a:srgbClr>
              </a:solidFill>
            </p:spPr>
          </p:sp>
          <p:sp>
            <p:nvSpPr>
              <p:cNvPr name="TextBox 46" id="46"/>
              <p:cNvSpPr txBox="true"/>
              <p:nvPr/>
            </p:nvSpPr>
            <p:spPr>
              <a:xfrm>
                <a:off x="0" y="-19050"/>
                <a:ext cx="1345530" cy="329828"/>
              </a:xfrm>
              <a:prstGeom prst="rect">
                <a:avLst/>
              </a:prstGeom>
            </p:spPr>
            <p:txBody>
              <a:bodyPr anchor="ctr" rtlCol="false" tIns="39309" lIns="39309" bIns="39309" rIns="39309"/>
              <a:lstStyle/>
              <a:p>
                <a:pPr algn="ctr">
                  <a:lnSpc>
                    <a:spcPts val="1418"/>
                  </a:lnSpc>
                </a:pPr>
              </a:p>
            </p:txBody>
          </p:sp>
        </p:grpSp>
        <p:sp>
          <p:nvSpPr>
            <p:cNvPr name="TextBox 47" id="47"/>
            <p:cNvSpPr txBox="true"/>
            <p:nvPr/>
          </p:nvSpPr>
          <p:spPr>
            <a:xfrm rot="0">
              <a:off x="6003761" y="3872415"/>
              <a:ext cx="2618731" cy="502988"/>
            </a:xfrm>
            <a:prstGeom prst="rect">
              <a:avLst/>
            </a:prstGeom>
          </p:spPr>
          <p:txBody>
            <a:bodyPr anchor="t" rtlCol="false" tIns="0" lIns="0" bIns="0" rIns="0">
              <a:spAutoFit/>
            </a:bodyPr>
            <a:lstStyle/>
            <a:p>
              <a:pPr algn="ctr">
                <a:lnSpc>
                  <a:spcPts val="3139"/>
                </a:lnSpc>
              </a:pPr>
              <a:r>
                <a:rPr lang="en-US" sz="2242">
                  <a:solidFill>
                    <a:srgbClr val="FFFFFF"/>
                  </a:solidFill>
                  <a:latin typeface="Canva Sans Bold"/>
                </a:rPr>
                <a:t>IMPORTANCE</a:t>
              </a:r>
            </a:p>
          </p:txBody>
        </p:sp>
        <p:grpSp>
          <p:nvGrpSpPr>
            <p:cNvPr name="Group 48" id="48"/>
            <p:cNvGrpSpPr/>
            <p:nvPr/>
          </p:nvGrpSpPr>
          <p:grpSpPr>
            <a:xfrm rot="0">
              <a:off x="6003761" y="4375404"/>
              <a:ext cx="2618731" cy="57751"/>
              <a:chOff x="0" y="0"/>
              <a:chExt cx="1061264" cy="23404"/>
            </a:xfrm>
          </p:grpSpPr>
          <p:sp>
            <p:nvSpPr>
              <p:cNvPr name="Freeform 49" id="49"/>
              <p:cNvSpPr/>
              <p:nvPr/>
            </p:nvSpPr>
            <p:spPr>
              <a:xfrm flipH="false" flipV="false" rot="0">
                <a:off x="0" y="0"/>
                <a:ext cx="1061264" cy="23404"/>
              </a:xfrm>
              <a:custGeom>
                <a:avLst/>
                <a:gdLst/>
                <a:ahLst/>
                <a:cxnLst/>
                <a:rect r="r" b="b" t="t" l="l"/>
                <a:pathLst>
                  <a:path h="23404" w="1061264">
                    <a:moveTo>
                      <a:pt x="11702" y="0"/>
                    </a:moveTo>
                    <a:lnTo>
                      <a:pt x="1049561" y="0"/>
                    </a:lnTo>
                    <a:cubicBezTo>
                      <a:pt x="1052665" y="0"/>
                      <a:pt x="1055641" y="1233"/>
                      <a:pt x="1057836" y="3427"/>
                    </a:cubicBezTo>
                    <a:cubicBezTo>
                      <a:pt x="1060031" y="5622"/>
                      <a:pt x="1061264" y="8599"/>
                      <a:pt x="1061264" y="11702"/>
                    </a:cubicBezTo>
                    <a:lnTo>
                      <a:pt x="1061264" y="11702"/>
                    </a:lnTo>
                    <a:cubicBezTo>
                      <a:pt x="1061264" y="14806"/>
                      <a:pt x="1060031" y="17782"/>
                      <a:pt x="1057836" y="19977"/>
                    </a:cubicBezTo>
                    <a:cubicBezTo>
                      <a:pt x="1055641" y="22171"/>
                      <a:pt x="1052665" y="23404"/>
                      <a:pt x="1049561" y="23404"/>
                    </a:cubicBezTo>
                    <a:lnTo>
                      <a:pt x="11702" y="23404"/>
                    </a:lnTo>
                    <a:cubicBezTo>
                      <a:pt x="8599" y="23404"/>
                      <a:pt x="5622" y="22171"/>
                      <a:pt x="3427" y="19977"/>
                    </a:cubicBezTo>
                    <a:cubicBezTo>
                      <a:pt x="1233" y="17782"/>
                      <a:pt x="0" y="14806"/>
                      <a:pt x="0" y="11702"/>
                    </a:cubicBezTo>
                    <a:lnTo>
                      <a:pt x="0" y="11702"/>
                    </a:lnTo>
                    <a:cubicBezTo>
                      <a:pt x="0" y="8599"/>
                      <a:pt x="1233" y="5622"/>
                      <a:pt x="3427" y="3427"/>
                    </a:cubicBezTo>
                    <a:cubicBezTo>
                      <a:pt x="5622" y="1233"/>
                      <a:pt x="8599" y="0"/>
                      <a:pt x="11702" y="0"/>
                    </a:cubicBezTo>
                    <a:close/>
                  </a:path>
                </a:pathLst>
              </a:custGeom>
              <a:solidFill>
                <a:srgbClr val="1D4355"/>
              </a:solidFill>
            </p:spPr>
          </p:sp>
          <p:sp>
            <p:nvSpPr>
              <p:cNvPr name="TextBox 50" id="50"/>
              <p:cNvSpPr txBox="true"/>
              <p:nvPr/>
            </p:nvSpPr>
            <p:spPr>
              <a:xfrm>
                <a:off x="0" y="-19050"/>
                <a:ext cx="1061264" cy="42454"/>
              </a:xfrm>
              <a:prstGeom prst="rect">
                <a:avLst/>
              </a:prstGeom>
            </p:spPr>
            <p:txBody>
              <a:bodyPr anchor="ctr" rtlCol="false" tIns="48626" lIns="48626" bIns="48626" rIns="48626"/>
              <a:lstStyle/>
              <a:p>
                <a:pPr algn="ctr">
                  <a:lnSpc>
                    <a:spcPts val="858"/>
                  </a:lnSpc>
                </a:pPr>
              </a:p>
            </p:txBody>
          </p:sp>
        </p:grpSp>
        <p:sp>
          <p:nvSpPr>
            <p:cNvPr name="TextBox 51" id="51"/>
            <p:cNvSpPr txBox="true"/>
            <p:nvPr/>
          </p:nvSpPr>
          <p:spPr>
            <a:xfrm rot="0">
              <a:off x="528971" y="1024117"/>
              <a:ext cx="3428881" cy="533562"/>
            </a:xfrm>
            <a:prstGeom prst="rect">
              <a:avLst/>
            </a:prstGeom>
          </p:spPr>
          <p:txBody>
            <a:bodyPr anchor="t" rtlCol="false" tIns="0" lIns="0" bIns="0" rIns="0">
              <a:spAutoFit/>
            </a:bodyPr>
            <a:lstStyle/>
            <a:p>
              <a:pPr algn="just">
                <a:lnSpc>
                  <a:spcPts val="1649"/>
                </a:lnSpc>
              </a:pPr>
              <a:r>
                <a:rPr lang="en-US" sz="1178">
                  <a:solidFill>
                    <a:srgbClr val="000000"/>
                  </a:solidFill>
                  <a:latin typeface="Canva Sans Bold"/>
                </a:rPr>
                <a:t>Lack of a Comprehensive Picture due to binary evaluation</a:t>
              </a:r>
            </a:p>
          </p:txBody>
        </p:sp>
        <p:sp>
          <p:nvSpPr>
            <p:cNvPr name="TextBox 52" id="52"/>
            <p:cNvSpPr txBox="true"/>
            <p:nvPr/>
          </p:nvSpPr>
          <p:spPr>
            <a:xfrm rot="0">
              <a:off x="528971" y="1966383"/>
              <a:ext cx="3587284" cy="533241"/>
            </a:xfrm>
            <a:prstGeom prst="rect">
              <a:avLst/>
            </a:prstGeom>
          </p:spPr>
          <p:txBody>
            <a:bodyPr anchor="t" rtlCol="false" tIns="0" lIns="0" bIns="0" rIns="0">
              <a:spAutoFit/>
            </a:bodyPr>
            <a:lstStyle/>
            <a:p>
              <a:pPr algn="just">
                <a:lnSpc>
                  <a:spcPts val="1662"/>
                </a:lnSpc>
              </a:pPr>
              <a:r>
                <a:rPr lang="en-US" sz="1187">
                  <a:solidFill>
                    <a:srgbClr val="000000"/>
                  </a:solidFill>
                  <a:latin typeface="Canva Sans Bold"/>
                </a:rPr>
                <a:t>Surveys and Self Reporting and time consuming and are not reliable</a:t>
              </a:r>
            </a:p>
          </p:txBody>
        </p:sp>
        <p:sp>
          <p:nvSpPr>
            <p:cNvPr name="TextBox 53" id="53"/>
            <p:cNvSpPr txBox="true"/>
            <p:nvPr/>
          </p:nvSpPr>
          <p:spPr>
            <a:xfrm rot="0">
              <a:off x="7849857" y="1178517"/>
              <a:ext cx="2542696" cy="315717"/>
            </a:xfrm>
            <a:prstGeom prst="rect">
              <a:avLst/>
            </a:prstGeom>
          </p:spPr>
          <p:txBody>
            <a:bodyPr anchor="t" rtlCol="false" tIns="0" lIns="0" bIns="0" rIns="0">
              <a:spAutoFit/>
            </a:bodyPr>
            <a:lstStyle/>
            <a:p>
              <a:pPr algn="just">
                <a:lnSpc>
                  <a:spcPts val="2037"/>
                </a:lnSpc>
              </a:pPr>
              <a:r>
                <a:rPr lang="en-US" sz="1455">
                  <a:solidFill>
                    <a:srgbClr val="000000"/>
                  </a:solidFill>
                  <a:latin typeface="Canva Sans Bold"/>
                </a:rPr>
                <a:t>Health Disparities</a:t>
              </a:r>
            </a:p>
          </p:txBody>
        </p:sp>
        <p:sp>
          <p:nvSpPr>
            <p:cNvPr name="TextBox 54" id="54"/>
            <p:cNvSpPr txBox="true"/>
            <p:nvPr/>
          </p:nvSpPr>
          <p:spPr>
            <a:xfrm rot="0">
              <a:off x="7810042" y="1948163"/>
              <a:ext cx="2804276" cy="315717"/>
            </a:xfrm>
            <a:prstGeom prst="rect">
              <a:avLst/>
            </a:prstGeom>
          </p:spPr>
          <p:txBody>
            <a:bodyPr anchor="t" rtlCol="false" tIns="0" lIns="0" bIns="0" rIns="0">
              <a:spAutoFit/>
            </a:bodyPr>
            <a:lstStyle/>
            <a:p>
              <a:pPr algn="just">
                <a:lnSpc>
                  <a:spcPts val="2037"/>
                </a:lnSpc>
              </a:pPr>
              <a:r>
                <a:rPr lang="en-US" sz="1455">
                  <a:solidFill>
                    <a:srgbClr val="000000"/>
                  </a:solidFill>
                  <a:latin typeface="Canva Sans Bold"/>
                </a:rPr>
                <a:t>Social Factor Affecting</a:t>
              </a:r>
            </a:p>
          </p:txBody>
        </p:sp>
        <p:sp>
          <p:nvSpPr>
            <p:cNvPr name="TextBox 55" id="55"/>
            <p:cNvSpPr txBox="true"/>
            <p:nvPr/>
          </p:nvSpPr>
          <p:spPr>
            <a:xfrm rot="0">
              <a:off x="7810042" y="2717810"/>
              <a:ext cx="2542696" cy="315717"/>
            </a:xfrm>
            <a:prstGeom prst="rect">
              <a:avLst/>
            </a:prstGeom>
          </p:spPr>
          <p:txBody>
            <a:bodyPr anchor="t" rtlCol="false" tIns="0" lIns="0" bIns="0" rIns="0">
              <a:spAutoFit/>
            </a:bodyPr>
            <a:lstStyle/>
            <a:p>
              <a:pPr algn="just">
                <a:lnSpc>
                  <a:spcPts val="2037"/>
                </a:lnSpc>
              </a:pPr>
              <a:r>
                <a:rPr lang="en-US" sz="1455">
                  <a:solidFill>
                    <a:srgbClr val="000000"/>
                  </a:solidFill>
                  <a:latin typeface="Canva Sans Bold"/>
                </a:rPr>
                <a:t>Healthcare Costs</a:t>
              </a:r>
            </a:p>
          </p:txBody>
        </p:sp>
        <p:grpSp>
          <p:nvGrpSpPr>
            <p:cNvPr name="Group 56" id="56"/>
            <p:cNvGrpSpPr/>
            <p:nvPr/>
          </p:nvGrpSpPr>
          <p:grpSpPr>
            <a:xfrm rot="0">
              <a:off x="183596" y="3724007"/>
              <a:ext cx="3473573" cy="4173989"/>
              <a:chOff x="0" y="0"/>
              <a:chExt cx="1312400" cy="1577034"/>
            </a:xfrm>
          </p:grpSpPr>
          <p:sp>
            <p:nvSpPr>
              <p:cNvPr name="Freeform 57" id="57"/>
              <p:cNvSpPr/>
              <p:nvPr/>
            </p:nvSpPr>
            <p:spPr>
              <a:xfrm flipH="false" flipV="false" rot="0">
                <a:off x="0" y="0"/>
                <a:ext cx="1312400" cy="1577034"/>
              </a:xfrm>
              <a:custGeom>
                <a:avLst/>
                <a:gdLst/>
                <a:ahLst/>
                <a:cxnLst/>
                <a:rect r="r" b="b" t="t" l="l"/>
                <a:pathLst>
                  <a:path h="1577034" w="1312400">
                    <a:moveTo>
                      <a:pt x="138353" y="0"/>
                    </a:moveTo>
                    <a:lnTo>
                      <a:pt x="1174047" y="0"/>
                    </a:lnTo>
                    <a:cubicBezTo>
                      <a:pt x="1210740" y="0"/>
                      <a:pt x="1245931" y="14576"/>
                      <a:pt x="1271877" y="40523"/>
                    </a:cubicBezTo>
                    <a:cubicBezTo>
                      <a:pt x="1297823" y="66469"/>
                      <a:pt x="1312400" y="101660"/>
                      <a:pt x="1312400" y="138353"/>
                    </a:cubicBezTo>
                    <a:lnTo>
                      <a:pt x="1312400" y="1438681"/>
                    </a:lnTo>
                    <a:cubicBezTo>
                      <a:pt x="1312400" y="1475374"/>
                      <a:pt x="1297823" y="1510565"/>
                      <a:pt x="1271877" y="1536511"/>
                    </a:cubicBezTo>
                    <a:cubicBezTo>
                      <a:pt x="1245931" y="1562457"/>
                      <a:pt x="1210740" y="1577034"/>
                      <a:pt x="1174047" y="1577034"/>
                    </a:cubicBezTo>
                    <a:lnTo>
                      <a:pt x="138353" y="1577034"/>
                    </a:lnTo>
                    <a:cubicBezTo>
                      <a:pt x="101660" y="1577034"/>
                      <a:pt x="66469" y="1562457"/>
                      <a:pt x="40523" y="1536511"/>
                    </a:cubicBezTo>
                    <a:cubicBezTo>
                      <a:pt x="14576" y="1510565"/>
                      <a:pt x="0" y="1475374"/>
                      <a:pt x="0" y="1438681"/>
                    </a:cubicBezTo>
                    <a:lnTo>
                      <a:pt x="0" y="138353"/>
                    </a:lnTo>
                    <a:cubicBezTo>
                      <a:pt x="0" y="101660"/>
                      <a:pt x="14576" y="66469"/>
                      <a:pt x="40523" y="40523"/>
                    </a:cubicBezTo>
                    <a:cubicBezTo>
                      <a:pt x="66469" y="14576"/>
                      <a:pt x="101660" y="0"/>
                      <a:pt x="138353" y="0"/>
                    </a:cubicBezTo>
                    <a:close/>
                  </a:path>
                </a:pathLst>
              </a:custGeom>
              <a:solidFill>
                <a:srgbClr val="1D4355">
                  <a:alpha val="9804"/>
                </a:srgbClr>
              </a:solidFill>
            </p:spPr>
          </p:sp>
          <p:sp>
            <p:nvSpPr>
              <p:cNvPr name="TextBox 58" id="58"/>
              <p:cNvSpPr txBox="true"/>
              <p:nvPr/>
            </p:nvSpPr>
            <p:spPr>
              <a:xfrm>
                <a:off x="0" y="-19050"/>
                <a:ext cx="1312400" cy="1596084"/>
              </a:xfrm>
              <a:prstGeom prst="rect">
                <a:avLst/>
              </a:prstGeom>
            </p:spPr>
            <p:txBody>
              <a:bodyPr anchor="ctr" rtlCol="false" tIns="54014" lIns="54014" bIns="54014" rIns="54014"/>
              <a:lstStyle/>
              <a:p>
                <a:pPr algn="ctr">
                  <a:lnSpc>
                    <a:spcPts val="1418"/>
                  </a:lnSpc>
                </a:pPr>
              </a:p>
            </p:txBody>
          </p:sp>
        </p:grpSp>
        <p:grpSp>
          <p:nvGrpSpPr>
            <p:cNvPr name="Group 59" id="59"/>
            <p:cNvGrpSpPr/>
            <p:nvPr/>
          </p:nvGrpSpPr>
          <p:grpSpPr>
            <a:xfrm rot="0">
              <a:off x="995485" y="3894904"/>
              <a:ext cx="1894487" cy="822547"/>
              <a:chOff x="0" y="0"/>
              <a:chExt cx="715783" cy="310778"/>
            </a:xfrm>
          </p:grpSpPr>
          <p:sp>
            <p:nvSpPr>
              <p:cNvPr name="Freeform 60" id="60"/>
              <p:cNvSpPr/>
              <p:nvPr/>
            </p:nvSpPr>
            <p:spPr>
              <a:xfrm flipH="false" flipV="false" rot="0">
                <a:off x="0" y="0"/>
                <a:ext cx="715783" cy="310778"/>
              </a:xfrm>
              <a:custGeom>
                <a:avLst/>
                <a:gdLst/>
                <a:ahLst/>
                <a:cxnLst/>
                <a:rect r="r" b="b" t="t" l="l"/>
                <a:pathLst>
                  <a:path h="310778" w="715783">
                    <a:moveTo>
                      <a:pt x="155389" y="0"/>
                    </a:moveTo>
                    <a:lnTo>
                      <a:pt x="560394" y="0"/>
                    </a:lnTo>
                    <a:cubicBezTo>
                      <a:pt x="601605" y="0"/>
                      <a:pt x="641129" y="16371"/>
                      <a:pt x="670270" y="45512"/>
                    </a:cubicBezTo>
                    <a:cubicBezTo>
                      <a:pt x="699412" y="74654"/>
                      <a:pt x="715783" y="114177"/>
                      <a:pt x="715783" y="155389"/>
                    </a:cubicBezTo>
                    <a:lnTo>
                      <a:pt x="715783" y="155389"/>
                    </a:lnTo>
                    <a:cubicBezTo>
                      <a:pt x="715783" y="241208"/>
                      <a:pt x="646213" y="310778"/>
                      <a:pt x="560394" y="310778"/>
                    </a:cubicBezTo>
                    <a:lnTo>
                      <a:pt x="155389" y="310778"/>
                    </a:lnTo>
                    <a:cubicBezTo>
                      <a:pt x="69570" y="310778"/>
                      <a:pt x="0" y="241208"/>
                      <a:pt x="0" y="155389"/>
                    </a:cubicBezTo>
                    <a:lnTo>
                      <a:pt x="0" y="155389"/>
                    </a:lnTo>
                    <a:cubicBezTo>
                      <a:pt x="0" y="69570"/>
                      <a:pt x="69570" y="0"/>
                      <a:pt x="155389" y="0"/>
                    </a:cubicBezTo>
                    <a:close/>
                  </a:path>
                </a:pathLst>
              </a:custGeom>
              <a:solidFill>
                <a:srgbClr val="1D4355">
                  <a:alpha val="69804"/>
                </a:srgbClr>
              </a:solidFill>
            </p:spPr>
          </p:sp>
          <p:sp>
            <p:nvSpPr>
              <p:cNvPr name="TextBox 61" id="61"/>
              <p:cNvSpPr txBox="true"/>
              <p:nvPr/>
            </p:nvSpPr>
            <p:spPr>
              <a:xfrm>
                <a:off x="0" y="-19050"/>
                <a:ext cx="715783" cy="329828"/>
              </a:xfrm>
              <a:prstGeom prst="rect">
                <a:avLst/>
              </a:prstGeom>
            </p:spPr>
            <p:txBody>
              <a:bodyPr anchor="ctr" rtlCol="false" tIns="39309" lIns="39309" bIns="39309" rIns="39309"/>
              <a:lstStyle/>
              <a:p>
                <a:pPr algn="ctr">
                  <a:lnSpc>
                    <a:spcPts val="1418"/>
                  </a:lnSpc>
                </a:pPr>
              </a:p>
            </p:txBody>
          </p:sp>
        </p:grpSp>
        <p:sp>
          <p:nvSpPr>
            <p:cNvPr name="TextBox 62" id="62"/>
            <p:cNvSpPr txBox="true"/>
            <p:nvPr/>
          </p:nvSpPr>
          <p:spPr>
            <a:xfrm rot="0">
              <a:off x="1375443" y="3946464"/>
              <a:ext cx="1175497" cy="502988"/>
            </a:xfrm>
            <a:prstGeom prst="rect">
              <a:avLst/>
            </a:prstGeom>
          </p:spPr>
          <p:txBody>
            <a:bodyPr anchor="t" rtlCol="false" tIns="0" lIns="0" bIns="0" rIns="0">
              <a:spAutoFit/>
            </a:bodyPr>
            <a:lstStyle/>
            <a:p>
              <a:pPr algn="ctr">
                <a:lnSpc>
                  <a:spcPts val="3139"/>
                </a:lnSpc>
              </a:pPr>
              <a:r>
                <a:rPr lang="en-US" sz="2242">
                  <a:solidFill>
                    <a:srgbClr val="FFFFFF"/>
                  </a:solidFill>
                  <a:latin typeface="Canva Sans Bold"/>
                </a:rPr>
                <a:t>GOAL</a:t>
              </a:r>
            </a:p>
          </p:txBody>
        </p:sp>
        <p:grpSp>
          <p:nvGrpSpPr>
            <p:cNvPr name="Group 63" id="63"/>
            <p:cNvGrpSpPr/>
            <p:nvPr/>
          </p:nvGrpSpPr>
          <p:grpSpPr>
            <a:xfrm rot="0">
              <a:off x="1375443" y="4449453"/>
              <a:ext cx="1175497" cy="57751"/>
              <a:chOff x="0" y="0"/>
              <a:chExt cx="476381" cy="23404"/>
            </a:xfrm>
          </p:grpSpPr>
          <p:sp>
            <p:nvSpPr>
              <p:cNvPr name="Freeform 64" id="64"/>
              <p:cNvSpPr/>
              <p:nvPr/>
            </p:nvSpPr>
            <p:spPr>
              <a:xfrm flipH="false" flipV="false" rot="0">
                <a:off x="0" y="0"/>
                <a:ext cx="476381" cy="23404"/>
              </a:xfrm>
              <a:custGeom>
                <a:avLst/>
                <a:gdLst/>
                <a:ahLst/>
                <a:cxnLst/>
                <a:rect r="r" b="b" t="t" l="l"/>
                <a:pathLst>
                  <a:path h="23404" w="476381">
                    <a:moveTo>
                      <a:pt x="11702" y="0"/>
                    </a:moveTo>
                    <a:lnTo>
                      <a:pt x="464678" y="0"/>
                    </a:lnTo>
                    <a:cubicBezTo>
                      <a:pt x="471141" y="0"/>
                      <a:pt x="476381" y="5239"/>
                      <a:pt x="476381" y="11702"/>
                    </a:cubicBezTo>
                    <a:lnTo>
                      <a:pt x="476381" y="11702"/>
                    </a:lnTo>
                    <a:cubicBezTo>
                      <a:pt x="476381" y="14806"/>
                      <a:pt x="475148" y="17782"/>
                      <a:pt x="472953" y="19977"/>
                    </a:cubicBezTo>
                    <a:cubicBezTo>
                      <a:pt x="470758" y="22171"/>
                      <a:pt x="467782" y="23404"/>
                      <a:pt x="464678" y="23404"/>
                    </a:cubicBezTo>
                    <a:lnTo>
                      <a:pt x="11702" y="23404"/>
                    </a:lnTo>
                    <a:cubicBezTo>
                      <a:pt x="8599" y="23404"/>
                      <a:pt x="5622" y="22171"/>
                      <a:pt x="3427" y="19977"/>
                    </a:cubicBezTo>
                    <a:cubicBezTo>
                      <a:pt x="1233" y="17782"/>
                      <a:pt x="0" y="14806"/>
                      <a:pt x="0" y="11702"/>
                    </a:cubicBezTo>
                    <a:lnTo>
                      <a:pt x="0" y="11702"/>
                    </a:lnTo>
                    <a:cubicBezTo>
                      <a:pt x="0" y="8599"/>
                      <a:pt x="1233" y="5622"/>
                      <a:pt x="3427" y="3427"/>
                    </a:cubicBezTo>
                    <a:cubicBezTo>
                      <a:pt x="5622" y="1233"/>
                      <a:pt x="8599" y="0"/>
                      <a:pt x="11702" y="0"/>
                    </a:cubicBezTo>
                    <a:close/>
                  </a:path>
                </a:pathLst>
              </a:custGeom>
              <a:solidFill>
                <a:srgbClr val="1D4355"/>
              </a:solidFill>
            </p:spPr>
          </p:sp>
          <p:sp>
            <p:nvSpPr>
              <p:cNvPr name="TextBox 65" id="65"/>
              <p:cNvSpPr txBox="true"/>
              <p:nvPr/>
            </p:nvSpPr>
            <p:spPr>
              <a:xfrm>
                <a:off x="0" y="-19050"/>
                <a:ext cx="476381" cy="42454"/>
              </a:xfrm>
              <a:prstGeom prst="rect">
                <a:avLst/>
              </a:prstGeom>
            </p:spPr>
            <p:txBody>
              <a:bodyPr anchor="ctr" rtlCol="false" tIns="48626" lIns="48626" bIns="48626" rIns="48626"/>
              <a:lstStyle/>
              <a:p>
                <a:pPr algn="ctr">
                  <a:lnSpc>
                    <a:spcPts val="858"/>
                  </a:lnSpc>
                </a:pPr>
              </a:p>
            </p:txBody>
          </p:sp>
        </p:grpSp>
        <p:grpSp>
          <p:nvGrpSpPr>
            <p:cNvPr name="Group 66" id="66"/>
            <p:cNvGrpSpPr/>
            <p:nvPr/>
          </p:nvGrpSpPr>
          <p:grpSpPr>
            <a:xfrm rot="0">
              <a:off x="362825" y="4860515"/>
              <a:ext cx="3124450" cy="1484419"/>
              <a:chOff x="0" y="0"/>
              <a:chExt cx="1180493" cy="560849"/>
            </a:xfrm>
          </p:grpSpPr>
          <p:sp>
            <p:nvSpPr>
              <p:cNvPr name="Freeform 67" id="67"/>
              <p:cNvSpPr/>
              <p:nvPr/>
            </p:nvSpPr>
            <p:spPr>
              <a:xfrm flipH="false" flipV="false" rot="0">
                <a:off x="0" y="0"/>
                <a:ext cx="1180492" cy="560849"/>
              </a:xfrm>
              <a:custGeom>
                <a:avLst/>
                <a:gdLst/>
                <a:ahLst/>
                <a:cxnLst/>
                <a:rect r="r" b="b" t="t" l="l"/>
                <a:pathLst>
                  <a:path h="560849" w="1180492">
                    <a:moveTo>
                      <a:pt x="113005" y="0"/>
                    </a:moveTo>
                    <a:lnTo>
                      <a:pt x="1067487" y="0"/>
                    </a:lnTo>
                    <a:cubicBezTo>
                      <a:pt x="1097458" y="0"/>
                      <a:pt x="1126201" y="11906"/>
                      <a:pt x="1147394" y="33098"/>
                    </a:cubicBezTo>
                    <a:cubicBezTo>
                      <a:pt x="1168587" y="54291"/>
                      <a:pt x="1180492" y="83034"/>
                      <a:pt x="1180492" y="113005"/>
                    </a:cubicBezTo>
                    <a:lnTo>
                      <a:pt x="1180492" y="447844"/>
                    </a:lnTo>
                    <a:cubicBezTo>
                      <a:pt x="1180492" y="477815"/>
                      <a:pt x="1168587" y="506558"/>
                      <a:pt x="1147394" y="527751"/>
                    </a:cubicBezTo>
                    <a:cubicBezTo>
                      <a:pt x="1126201" y="548943"/>
                      <a:pt x="1097458" y="560849"/>
                      <a:pt x="1067487" y="560849"/>
                    </a:cubicBezTo>
                    <a:lnTo>
                      <a:pt x="113005" y="560849"/>
                    </a:lnTo>
                    <a:cubicBezTo>
                      <a:pt x="83034" y="560849"/>
                      <a:pt x="54291" y="548943"/>
                      <a:pt x="33098" y="527751"/>
                    </a:cubicBezTo>
                    <a:cubicBezTo>
                      <a:pt x="11906" y="506558"/>
                      <a:pt x="0" y="477815"/>
                      <a:pt x="0" y="447844"/>
                    </a:cubicBezTo>
                    <a:lnTo>
                      <a:pt x="0" y="113005"/>
                    </a:lnTo>
                    <a:cubicBezTo>
                      <a:pt x="0" y="83034"/>
                      <a:pt x="11906" y="54291"/>
                      <a:pt x="33098" y="33098"/>
                    </a:cubicBezTo>
                    <a:cubicBezTo>
                      <a:pt x="54291" y="11906"/>
                      <a:pt x="83034" y="0"/>
                      <a:pt x="113005" y="0"/>
                    </a:cubicBezTo>
                    <a:close/>
                  </a:path>
                </a:pathLst>
              </a:custGeom>
              <a:solidFill>
                <a:srgbClr val="1D4355">
                  <a:alpha val="19608"/>
                </a:srgbClr>
              </a:solidFill>
            </p:spPr>
          </p:sp>
          <p:sp>
            <p:nvSpPr>
              <p:cNvPr name="TextBox 68" id="68"/>
              <p:cNvSpPr txBox="true"/>
              <p:nvPr/>
            </p:nvSpPr>
            <p:spPr>
              <a:xfrm>
                <a:off x="0" y="-19050"/>
                <a:ext cx="1180493" cy="579899"/>
              </a:xfrm>
              <a:prstGeom prst="rect">
                <a:avLst/>
              </a:prstGeom>
            </p:spPr>
            <p:txBody>
              <a:bodyPr anchor="ctr" rtlCol="false" tIns="39309" lIns="39309" bIns="39309" rIns="39309"/>
              <a:lstStyle/>
              <a:p>
                <a:pPr algn="ctr">
                  <a:lnSpc>
                    <a:spcPts val="1418"/>
                  </a:lnSpc>
                </a:pPr>
              </a:p>
            </p:txBody>
          </p:sp>
        </p:grpSp>
        <p:sp>
          <p:nvSpPr>
            <p:cNvPr name="TextBox 69" id="69"/>
            <p:cNvSpPr txBox="true"/>
            <p:nvPr/>
          </p:nvSpPr>
          <p:spPr>
            <a:xfrm rot="0">
              <a:off x="1236765" y="5001786"/>
              <a:ext cx="1822096" cy="334413"/>
            </a:xfrm>
            <a:prstGeom prst="rect">
              <a:avLst/>
            </a:prstGeom>
          </p:spPr>
          <p:txBody>
            <a:bodyPr anchor="t" rtlCol="false" tIns="0" lIns="0" bIns="0" rIns="0">
              <a:spAutoFit/>
            </a:bodyPr>
            <a:lstStyle/>
            <a:p>
              <a:pPr algn="just">
                <a:lnSpc>
                  <a:spcPts val="2158"/>
                </a:lnSpc>
              </a:pPr>
              <a:r>
                <a:rPr lang="en-US" sz="1541">
                  <a:solidFill>
                    <a:srgbClr val="000000"/>
                  </a:solidFill>
                  <a:latin typeface="Canva Sans Bold"/>
                </a:rPr>
                <a:t>RISK PROFILE</a:t>
              </a:r>
            </a:p>
          </p:txBody>
        </p:sp>
        <p:grpSp>
          <p:nvGrpSpPr>
            <p:cNvPr name="Group 70" id="70"/>
            <p:cNvGrpSpPr/>
            <p:nvPr/>
          </p:nvGrpSpPr>
          <p:grpSpPr>
            <a:xfrm rot="0">
              <a:off x="350291" y="6487937"/>
              <a:ext cx="3136983" cy="1119210"/>
              <a:chOff x="0" y="0"/>
              <a:chExt cx="1185228" cy="422865"/>
            </a:xfrm>
          </p:grpSpPr>
          <p:sp>
            <p:nvSpPr>
              <p:cNvPr name="Freeform 71" id="71"/>
              <p:cNvSpPr/>
              <p:nvPr/>
            </p:nvSpPr>
            <p:spPr>
              <a:xfrm flipH="false" flipV="false" rot="0">
                <a:off x="0" y="0"/>
                <a:ext cx="1185228" cy="422865"/>
              </a:xfrm>
              <a:custGeom>
                <a:avLst/>
                <a:gdLst/>
                <a:ahLst/>
                <a:cxnLst/>
                <a:rect r="r" b="b" t="t" l="l"/>
                <a:pathLst>
                  <a:path h="422865" w="1185228">
                    <a:moveTo>
                      <a:pt x="112554" y="0"/>
                    </a:moveTo>
                    <a:lnTo>
                      <a:pt x="1072674" y="0"/>
                    </a:lnTo>
                    <a:cubicBezTo>
                      <a:pt x="1134836" y="0"/>
                      <a:pt x="1185228" y="50392"/>
                      <a:pt x="1185228" y="112554"/>
                    </a:cubicBezTo>
                    <a:lnTo>
                      <a:pt x="1185228" y="310311"/>
                    </a:lnTo>
                    <a:cubicBezTo>
                      <a:pt x="1185228" y="340162"/>
                      <a:pt x="1173370" y="368790"/>
                      <a:pt x="1152262" y="389898"/>
                    </a:cubicBezTo>
                    <a:cubicBezTo>
                      <a:pt x="1131154" y="411006"/>
                      <a:pt x="1102525" y="422865"/>
                      <a:pt x="1072674" y="422865"/>
                    </a:cubicBezTo>
                    <a:lnTo>
                      <a:pt x="112554" y="422865"/>
                    </a:lnTo>
                    <a:cubicBezTo>
                      <a:pt x="82703" y="422865"/>
                      <a:pt x="54074" y="411006"/>
                      <a:pt x="32966" y="389898"/>
                    </a:cubicBezTo>
                    <a:cubicBezTo>
                      <a:pt x="11858" y="368790"/>
                      <a:pt x="0" y="340162"/>
                      <a:pt x="0" y="310311"/>
                    </a:cubicBezTo>
                    <a:lnTo>
                      <a:pt x="0" y="112554"/>
                    </a:lnTo>
                    <a:cubicBezTo>
                      <a:pt x="0" y="82703"/>
                      <a:pt x="11858" y="54074"/>
                      <a:pt x="32966" y="32966"/>
                    </a:cubicBezTo>
                    <a:cubicBezTo>
                      <a:pt x="54074" y="11858"/>
                      <a:pt x="82703" y="0"/>
                      <a:pt x="112554" y="0"/>
                    </a:cubicBezTo>
                    <a:close/>
                  </a:path>
                </a:pathLst>
              </a:custGeom>
              <a:solidFill>
                <a:srgbClr val="1D4355">
                  <a:alpha val="19608"/>
                </a:srgbClr>
              </a:solidFill>
            </p:spPr>
          </p:sp>
          <p:sp>
            <p:nvSpPr>
              <p:cNvPr name="TextBox 72" id="72"/>
              <p:cNvSpPr txBox="true"/>
              <p:nvPr/>
            </p:nvSpPr>
            <p:spPr>
              <a:xfrm>
                <a:off x="0" y="-19050"/>
                <a:ext cx="1185228" cy="441915"/>
              </a:xfrm>
              <a:prstGeom prst="rect">
                <a:avLst/>
              </a:prstGeom>
            </p:spPr>
            <p:txBody>
              <a:bodyPr anchor="ctr" rtlCol="false" tIns="39309" lIns="39309" bIns="39309" rIns="39309"/>
              <a:lstStyle/>
              <a:p>
                <a:pPr algn="ctr">
                  <a:lnSpc>
                    <a:spcPts val="1418"/>
                  </a:lnSpc>
                </a:pPr>
              </a:p>
            </p:txBody>
          </p:sp>
        </p:grpSp>
        <p:sp>
          <p:nvSpPr>
            <p:cNvPr name="TextBox 73" id="73"/>
            <p:cNvSpPr txBox="true"/>
            <p:nvPr/>
          </p:nvSpPr>
          <p:spPr>
            <a:xfrm rot="0">
              <a:off x="1224232" y="6629208"/>
              <a:ext cx="1822096" cy="692471"/>
            </a:xfrm>
            <a:prstGeom prst="rect">
              <a:avLst/>
            </a:prstGeom>
          </p:spPr>
          <p:txBody>
            <a:bodyPr anchor="t" rtlCol="false" tIns="0" lIns="0" bIns="0" rIns="0">
              <a:spAutoFit/>
            </a:bodyPr>
            <a:lstStyle/>
            <a:p>
              <a:pPr algn="just">
                <a:lnSpc>
                  <a:spcPts val="2158"/>
                </a:lnSpc>
              </a:pPr>
              <a:r>
                <a:rPr lang="en-US" sz="1541">
                  <a:solidFill>
                    <a:srgbClr val="000000"/>
                  </a:solidFill>
                  <a:latin typeface="Canva Sans Bold"/>
                </a:rPr>
                <a:t>ACTIONABLE INSIGHTS</a:t>
              </a:r>
            </a:p>
          </p:txBody>
        </p:sp>
        <p:sp>
          <p:nvSpPr>
            <p:cNvPr name="TextBox 74" id="74"/>
            <p:cNvSpPr txBox="true"/>
            <p:nvPr/>
          </p:nvSpPr>
          <p:spPr>
            <a:xfrm rot="0">
              <a:off x="555631" y="5583674"/>
              <a:ext cx="2738837" cy="533562"/>
            </a:xfrm>
            <a:prstGeom prst="rect">
              <a:avLst/>
            </a:prstGeom>
          </p:spPr>
          <p:txBody>
            <a:bodyPr anchor="t" rtlCol="false" tIns="0" lIns="0" bIns="0" rIns="0">
              <a:spAutoFit/>
            </a:bodyPr>
            <a:lstStyle/>
            <a:p>
              <a:pPr algn="just">
                <a:lnSpc>
                  <a:spcPts val="1649"/>
                </a:lnSpc>
              </a:pPr>
              <a:r>
                <a:rPr lang="en-US" sz="1178">
                  <a:solidFill>
                    <a:srgbClr val="000000"/>
                  </a:solidFill>
                  <a:latin typeface="Canva Sans"/>
                </a:rPr>
                <a:t>Generate risk profile based on patient data input</a:t>
              </a:r>
            </a:p>
          </p:txBody>
        </p:sp>
        <p:grpSp>
          <p:nvGrpSpPr>
            <p:cNvPr name="Group 75" id="75"/>
            <p:cNvGrpSpPr/>
            <p:nvPr/>
          </p:nvGrpSpPr>
          <p:grpSpPr>
            <a:xfrm rot="0">
              <a:off x="4247423" y="4771648"/>
              <a:ext cx="2005229" cy="2889696"/>
              <a:chOff x="0" y="0"/>
              <a:chExt cx="757624" cy="1091797"/>
            </a:xfrm>
          </p:grpSpPr>
          <p:sp>
            <p:nvSpPr>
              <p:cNvPr name="Freeform 76" id="76"/>
              <p:cNvSpPr/>
              <p:nvPr/>
            </p:nvSpPr>
            <p:spPr>
              <a:xfrm flipH="false" flipV="false" rot="0">
                <a:off x="0" y="0"/>
                <a:ext cx="757624" cy="1091797"/>
              </a:xfrm>
              <a:custGeom>
                <a:avLst/>
                <a:gdLst/>
                <a:ahLst/>
                <a:cxnLst/>
                <a:rect r="r" b="b" t="t" l="l"/>
                <a:pathLst>
                  <a:path h="1091797" w="757624">
                    <a:moveTo>
                      <a:pt x="176079" y="0"/>
                    </a:moveTo>
                    <a:lnTo>
                      <a:pt x="581545" y="0"/>
                    </a:lnTo>
                    <a:cubicBezTo>
                      <a:pt x="678791" y="0"/>
                      <a:pt x="757624" y="78833"/>
                      <a:pt x="757624" y="176079"/>
                    </a:cubicBezTo>
                    <a:lnTo>
                      <a:pt x="757624" y="915718"/>
                    </a:lnTo>
                    <a:cubicBezTo>
                      <a:pt x="757624" y="1012964"/>
                      <a:pt x="678791" y="1091797"/>
                      <a:pt x="581545" y="1091797"/>
                    </a:cubicBezTo>
                    <a:lnTo>
                      <a:pt x="176079" y="1091797"/>
                    </a:lnTo>
                    <a:cubicBezTo>
                      <a:pt x="78833" y="1091797"/>
                      <a:pt x="0" y="1012964"/>
                      <a:pt x="0" y="915718"/>
                    </a:cubicBezTo>
                    <a:lnTo>
                      <a:pt x="0" y="176079"/>
                    </a:lnTo>
                    <a:cubicBezTo>
                      <a:pt x="0" y="78833"/>
                      <a:pt x="78833" y="0"/>
                      <a:pt x="176079" y="0"/>
                    </a:cubicBezTo>
                    <a:close/>
                  </a:path>
                </a:pathLst>
              </a:custGeom>
              <a:solidFill>
                <a:srgbClr val="1D4355">
                  <a:alpha val="19608"/>
                </a:srgbClr>
              </a:solidFill>
            </p:spPr>
          </p:sp>
          <p:sp>
            <p:nvSpPr>
              <p:cNvPr name="TextBox 77" id="77"/>
              <p:cNvSpPr txBox="true"/>
              <p:nvPr/>
            </p:nvSpPr>
            <p:spPr>
              <a:xfrm>
                <a:off x="0" y="-19050"/>
                <a:ext cx="757624" cy="1110847"/>
              </a:xfrm>
              <a:prstGeom prst="rect">
                <a:avLst/>
              </a:prstGeom>
            </p:spPr>
            <p:txBody>
              <a:bodyPr anchor="ctr" rtlCol="false" tIns="39309" lIns="39309" bIns="39309" rIns="39309"/>
              <a:lstStyle/>
              <a:p>
                <a:pPr algn="ctr">
                  <a:lnSpc>
                    <a:spcPts val="1418"/>
                  </a:lnSpc>
                </a:pPr>
              </a:p>
            </p:txBody>
          </p:sp>
        </p:grpSp>
        <p:grpSp>
          <p:nvGrpSpPr>
            <p:cNvPr name="Group 78" id="78"/>
            <p:cNvGrpSpPr/>
            <p:nvPr/>
          </p:nvGrpSpPr>
          <p:grpSpPr>
            <a:xfrm rot="0">
              <a:off x="6508852" y="4771648"/>
              <a:ext cx="2005229" cy="2889696"/>
              <a:chOff x="0" y="0"/>
              <a:chExt cx="757624" cy="1091797"/>
            </a:xfrm>
          </p:grpSpPr>
          <p:sp>
            <p:nvSpPr>
              <p:cNvPr name="Freeform 79" id="79"/>
              <p:cNvSpPr/>
              <p:nvPr/>
            </p:nvSpPr>
            <p:spPr>
              <a:xfrm flipH="false" flipV="false" rot="0">
                <a:off x="0" y="0"/>
                <a:ext cx="757624" cy="1091797"/>
              </a:xfrm>
              <a:custGeom>
                <a:avLst/>
                <a:gdLst/>
                <a:ahLst/>
                <a:cxnLst/>
                <a:rect r="r" b="b" t="t" l="l"/>
                <a:pathLst>
                  <a:path h="1091797" w="757624">
                    <a:moveTo>
                      <a:pt x="176079" y="0"/>
                    </a:moveTo>
                    <a:lnTo>
                      <a:pt x="581545" y="0"/>
                    </a:lnTo>
                    <a:cubicBezTo>
                      <a:pt x="678791" y="0"/>
                      <a:pt x="757624" y="78833"/>
                      <a:pt x="757624" y="176079"/>
                    </a:cubicBezTo>
                    <a:lnTo>
                      <a:pt x="757624" y="915718"/>
                    </a:lnTo>
                    <a:cubicBezTo>
                      <a:pt x="757624" y="1012964"/>
                      <a:pt x="678791" y="1091797"/>
                      <a:pt x="581545" y="1091797"/>
                    </a:cubicBezTo>
                    <a:lnTo>
                      <a:pt x="176079" y="1091797"/>
                    </a:lnTo>
                    <a:cubicBezTo>
                      <a:pt x="78833" y="1091797"/>
                      <a:pt x="0" y="1012964"/>
                      <a:pt x="0" y="915718"/>
                    </a:cubicBezTo>
                    <a:lnTo>
                      <a:pt x="0" y="176079"/>
                    </a:lnTo>
                    <a:cubicBezTo>
                      <a:pt x="0" y="78833"/>
                      <a:pt x="78833" y="0"/>
                      <a:pt x="176079" y="0"/>
                    </a:cubicBezTo>
                    <a:close/>
                  </a:path>
                </a:pathLst>
              </a:custGeom>
              <a:solidFill>
                <a:srgbClr val="1D4355">
                  <a:alpha val="19608"/>
                </a:srgbClr>
              </a:solidFill>
            </p:spPr>
          </p:sp>
          <p:sp>
            <p:nvSpPr>
              <p:cNvPr name="TextBox 80" id="80"/>
              <p:cNvSpPr txBox="true"/>
              <p:nvPr/>
            </p:nvSpPr>
            <p:spPr>
              <a:xfrm>
                <a:off x="0" y="-19050"/>
                <a:ext cx="757624" cy="1110847"/>
              </a:xfrm>
              <a:prstGeom prst="rect">
                <a:avLst/>
              </a:prstGeom>
            </p:spPr>
            <p:txBody>
              <a:bodyPr anchor="ctr" rtlCol="false" tIns="39309" lIns="39309" bIns="39309" rIns="39309"/>
              <a:lstStyle/>
              <a:p>
                <a:pPr algn="ctr">
                  <a:lnSpc>
                    <a:spcPts val="1418"/>
                  </a:lnSpc>
                </a:pPr>
              </a:p>
            </p:txBody>
          </p:sp>
        </p:grpSp>
        <p:grpSp>
          <p:nvGrpSpPr>
            <p:cNvPr name="Group 81" id="81"/>
            <p:cNvGrpSpPr/>
            <p:nvPr/>
          </p:nvGrpSpPr>
          <p:grpSpPr>
            <a:xfrm rot="0">
              <a:off x="8699477" y="4771648"/>
              <a:ext cx="2005229" cy="2889696"/>
              <a:chOff x="0" y="0"/>
              <a:chExt cx="757624" cy="1091797"/>
            </a:xfrm>
          </p:grpSpPr>
          <p:sp>
            <p:nvSpPr>
              <p:cNvPr name="Freeform 82" id="82"/>
              <p:cNvSpPr/>
              <p:nvPr/>
            </p:nvSpPr>
            <p:spPr>
              <a:xfrm flipH="false" flipV="false" rot="0">
                <a:off x="0" y="0"/>
                <a:ext cx="757624" cy="1091797"/>
              </a:xfrm>
              <a:custGeom>
                <a:avLst/>
                <a:gdLst/>
                <a:ahLst/>
                <a:cxnLst/>
                <a:rect r="r" b="b" t="t" l="l"/>
                <a:pathLst>
                  <a:path h="1091797" w="757624">
                    <a:moveTo>
                      <a:pt x="176079" y="0"/>
                    </a:moveTo>
                    <a:lnTo>
                      <a:pt x="581545" y="0"/>
                    </a:lnTo>
                    <a:cubicBezTo>
                      <a:pt x="678791" y="0"/>
                      <a:pt x="757624" y="78833"/>
                      <a:pt x="757624" y="176079"/>
                    </a:cubicBezTo>
                    <a:lnTo>
                      <a:pt x="757624" y="915718"/>
                    </a:lnTo>
                    <a:cubicBezTo>
                      <a:pt x="757624" y="1012964"/>
                      <a:pt x="678791" y="1091797"/>
                      <a:pt x="581545" y="1091797"/>
                    </a:cubicBezTo>
                    <a:lnTo>
                      <a:pt x="176079" y="1091797"/>
                    </a:lnTo>
                    <a:cubicBezTo>
                      <a:pt x="78833" y="1091797"/>
                      <a:pt x="0" y="1012964"/>
                      <a:pt x="0" y="915718"/>
                    </a:cubicBezTo>
                    <a:lnTo>
                      <a:pt x="0" y="176079"/>
                    </a:lnTo>
                    <a:cubicBezTo>
                      <a:pt x="0" y="78833"/>
                      <a:pt x="78833" y="0"/>
                      <a:pt x="176079" y="0"/>
                    </a:cubicBezTo>
                    <a:close/>
                  </a:path>
                </a:pathLst>
              </a:custGeom>
              <a:solidFill>
                <a:srgbClr val="1D4355">
                  <a:alpha val="19608"/>
                </a:srgbClr>
              </a:solidFill>
            </p:spPr>
          </p:sp>
          <p:sp>
            <p:nvSpPr>
              <p:cNvPr name="TextBox 83" id="83"/>
              <p:cNvSpPr txBox="true"/>
              <p:nvPr/>
            </p:nvSpPr>
            <p:spPr>
              <a:xfrm>
                <a:off x="0" y="-19050"/>
                <a:ext cx="757624" cy="1110847"/>
              </a:xfrm>
              <a:prstGeom prst="rect">
                <a:avLst/>
              </a:prstGeom>
            </p:spPr>
            <p:txBody>
              <a:bodyPr anchor="ctr" rtlCol="false" tIns="39309" lIns="39309" bIns="39309" rIns="39309"/>
              <a:lstStyle/>
              <a:p>
                <a:pPr algn="ctr">
                  <a:lnSpc>
                    <a:spcPts val="1418"/>
                  </a:lnSpc>
                </a:pPr>
              </a:p>
            </p:txBody>
          </p:sp>
        </p:grpSp>
        <p:sp>
          <p:nvSpPr>
            <p:cNvPr name="TextBox 84" id="84"/>
            <p:cNvSpPr txBox="true"/>
            <p:nvPr/>
          </p:nvSpPr>
          <p:spPr>
            <a:xfrm rot="0">
              <a:off x="4402692" y="4880568"/>
              <a:ext cx="1822096" cy="1050529"/>
            </a:xfrm>
            <a:prstGeom prst="rect">
              <a:avLst/>
            </a:prstGeom>
          </p:spPr>
          <p:txBody>
            <a:bodyPr anchor="t" rtlCol="false" tIns="0" lIns="0" bIns="0" rIns="0">
              <a:spAutoFit/>
            </a:bodyPr>
            <a:lstStyle/>
            <a:p>
              <a:pPr algn="ctr">
                <a:lnSpc>
                  <a:spcPts val="2158"/>
                </a:lnSpc>
              </a:pPr>
              <a:r>
                <a:rPr lang="en-US" sz="1541">
                  <a:solidFill>
                    <a:srgbClr val="000000"/>
                  </a:solidFill>
                  <a:latin typeface="Canva Sans Bold"/>
                </a:rPr>
                <a:t>FINE GRAINED ANALYSIS</a:t>
              </a:r>
            </a:p>
          </p:txBody>
        </p:sp>
        <p:sp>
          <p:nvSpPr>
            <p:cNvPr name="TextBox 85" id="85"/>
            <p:cNvSpPr txBox="true"/>
            <p:nvPr/>
          </p:nvSpPr>
          <p:spPr>
            <a:xfrm rot="0">
              <a:off x="6565017" y="4917989"/>
              <a:ext cx="1822096" cy="692471"/>
            </a:xfrm>
            <a:prstGeom prst="rect">
              <a:avLst/>
            </a:prstGeom>
          </p:spPr>
          <p:txBody>
            <a:bodyPr anchor="t" rtlCol="false" tIns="0" lIns="0" bIns="0" rIns="0">
              <a:spAutoFit/>
            </a:bodyPr>
            <a:lstStyle/>
            <a:p>
              <a:pPr algn="ctr">
                <a:lnSpc>
                  <a:spcPts val="2158"/>
                </a:lnSpc>
              </a:pPr>
              <a:r>
                <a:rPr lang="en-US" sz="1541">
                  <a:solidFill>
                    <a:srgbClr val="000000"/>
                  </a:solidFill>
                  <a:latin typeface="Canva Sans Bold"/>
                </a:rPr>
                <a:t>QUICK ACTIONS</a:t>
              </a:r>
            </a:p>
          </p:txBody>
        </p:sp>
        <p:sp>
          <p:nvSpPr>
            <p:cNvPr name="TextBox 86" id="86"/>
            <p:cNvSpPr txBox="true"/>
            <p:nvPr/>
          </p:nvSpPr>
          <p:spPr>
            <a:xfrm rot="0">
              <a:off x="8973111" y="4917989"/>
              <a:ext cx="1641207" cy="692471"/>
            </a:xfrm>
            <a:prstGeom prst="rect">
              <a:avLst/>
            </a:prstGeom>
          </p:spPr>
          <p:txBody>
            <a:bodyPr anchor="t" rtlCol="false" tIns="0" lIns="0" bIns="0" rIns="0">
              <a:spAutoFit/>
            </a:bodyPr>
            <a:lstStyle/>
            <a:p>
              <a:pPr algn="ctr">
                <a:lnSpc>
                  <a:spcPts val="2158"/>
                </a:lnSpc>
              </a:pPr>
              <a:r>
                <a:rPr lang="en-US" sz="1541">
                  <a:solidFill>
                    <a:srgbClr val="000000"/>
                  </a:solidFill>
                  <a:latin typeface="Canva Sans Bold"/>
                </a:rPr>
                <a:t>PREVENTIVE MEASURE</a:t>
              </a:r>
            </a:p>
          </p:txBody>
        </p:sp>
        <p:sp>
          <p:nvSpPr>
            <p:cNvPr name="TextBox 87" id="87"/>
            <p:cNvSpPr txBox="true"/>
            <p:nvPr/>
          </p:nvSpPr>
          <p:spPr>
            <a:xfrm rot="0">
              <a:off x="4543999" y="6257056"/>
              <a:ext cx="1599613" cy="1140336"/>
            </a:xfrm>
            <a:prstGeom prst="rect">
              <a:avLst/>
            </a:prstGeom>
          </p:spPr>
          <p:txBody>
            <a:bodyPr anchor="t" rtlCol="false" tIns="0" lIns="0" bIns="0" rIns="0">
              <a:spAutoFit/>
            </a:bodyPr>
            <a:lstStyle/>
            <a:p>
              <a:pPr algn="ctr">
                <a:lnSpc>
                  <a:spcPts val="1394"/>
                </a:lnSpc>
              </a:pPr>
              <a:r>
                <a:rPr lang="en-US" sz="996">
                  <a:solidFill>
                    <a:srgbClr val="000000"/>
                  </a:solidFill>
                  <a:latin typeface="Canva Sans"/>
                </a:rPr>
                <a:t>We considered interdependencies between social determinant variables</a:t>
              </a:r>
            </a:p>
          </p:txBody>
        </p:sp>
        <p:sp>
          <p:nvSpPr>
            <p:cNvPr name="TextBox 88" id="88"/>
            <p:cNvSpPr txBox="true"/>
            <p:nvPr/>
          </p:nvSpPr>
          <p:spPr>
            <a:xfrm rot="0">
              <a:off x="6655600" y="6257056"/>
              <a:ext cx="1640929" cy="1140336"/>
            </a:xfrm>
            <a:prstGeom prst="rect">
              <a:avLst/>
            </a:prstGeom>
          </p:spPr>
          <p:txBody>
            <a:bodyPr anchor="t" rtlCol="false" tIns="0" lIns="0" bIns="0" rIns="0">
              <a:spAutoFit/>
            </a:bodyPr>
            <a:lstStyle/>
            <a:p>
              <a:pPr algn="ctr">
                <a:lnSpc>
                  <a:spcPts val="1394"/>
                </a:lnSpc>
              </a:pPr>
              <a:r>
                <a:rPr lang="en-US" sz="996">
                  <a:solidFill>
                    <a:srgbClr val="000000"/>
                  </a:solidFill>
                  <a:latin typeface="Canva Sans"/>
                </a:rPr>
                <a:t>These actions are catered to every individual to provide effective support.</a:t>
              </a:r>
            </a:p>
          </p:txBody>
        </p:sp>
        <p:sp>
          <p:nvSpPr>
            <p:cNvPr name="TextBox 89" id="89"/>
            <p:cNvSpPr txBox="true"/>
            <p:nvPr/>
          </p:nvSpPr>
          <p:spPr>
            <a:xfrm rot="0">
              <a:off x="9081390" y="6257056"/>
              <a:ext cx="1459762" cy="1140336"/>
            </a:xfrm>
            <a:prstGeom prst="rect">
              <a:avLst/>
            </a:prstGeom>
          </p:spPr>
          <p:txBody>
            <a:bodyPr anchor="t" rtlCol="false" tIns="0" lIns="0" bIns="0" rIns="0">
              <a:spAutoFit/>
            </a:bodyPr>
            <a:lstStyle/>
            <a:p>
              <a:pPr algn="ctr">
                <a:lnSpc>
                  <a:spcPts val="1394"/>
                </a:lnSpc>
              </a:pPr>
              <a:r>
                <a:rPr lang="en-US" sz="996">
                  <a:solidFill>
                    <a:srgbClr val="000000"/>
                  </a:solidFill>
                  <a:latin typeface="Canva Sans"/>
                </a:rPr>
                <a:t>Solve problems before they become urgent and/or lead to other problems.</a:t>
              </a:r>
            </a:p>
          </p:txBody>
        </p:sp>
      </p:grpSp>
      <p:sp>
        <p:nvSpPr>
          <p:cNvPr name="TextBox 90" id="90"/>
          <p:cNvSpPr txBox="true"/>
          <p:nvPr/>
        </p:nvSpPr>
        <p:spPr>
          <a:xfrm rot="0">
            <a:off x="88500" y="491326"/>
            <a:ext cx="5566826" cy="393689"/>
          </a:xfrm>
          <a:prstGeom prst="rect">
            <a:avLst/>
          </a:prstGeom>
        </p:spPr>
        <p:txBody>
          <a:bodyPr anchor="t" rtlCol="false" tIns="0" lIns="0" bIns="0" rIns="0">
            <a:spAutoFit/>
          </a:bodyPr>
          <a:lstStyle/>
          <a:p>
            <a:pPr algn="ctr">
              <a:lnSpc>
                <a:spcPts val="3206"/>
              </a:lnSpc>
            </a:pPr>
            <a:r>
              <a:rPr lang="en-US" sz="2290">
                <a:solidFill>
                  <a:srgbClr val="000000"/>
                </a:solidFill>
                <a:latin typeface="Canva Sans Bold"/>
              </a:rPr>
              <a:t>Understanding The Problem Statement</a:t>
            </a:r>
          </a:p>
        </p:txBody>
      </p:sp>
      <p:grpSp>
        <p:nvGrpSpPr>
          <p:cNvPr name="Group 91" id="91"/>
          <p:cNvGrpSpPr/>
          <p:nvPr/>
        </p:nvGrpSpPr>
        <p:grpSpPr>
          <a:xfrm rot="0">
            <a:off x="4876800" y="7175527"/>
            <a:ext cx="9753600" cy="147437"/>
            <a:chOff x="0" y="0"/>
            <a:chExt cx="4323108" cy="65349"/>
          </a:xfrm>
        </p:grpSpPr>
        <p:sp>
          <p:nvSpPr>
            <p:cNvPr name="Freeform 92" id="92"/>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365B6D"/>
            </a:solidFill>
          </p:spPr>
        </p:sp>
        <p:sp>
          <p:nvSpPr>
            <p:cNvPr name="TextBox 93" id="93"/>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94" id="94"/>
          <p:cNvGrpSpPr/>
          <p:nvPr/>
        </p:nvGrpSpPr>
        <p:grpSpPr>
          <a:xfrm rot="0">
            <a:off x="-4876800" y="6970940"/>
            <a:ext cx="9753600" cy="147437"/>
            <a:chOff x="0" y="0"/>
            <a:chExt cx="4323108" cy="65349"/>
          </a:xfrm>
        </p:grpSpPr>
        <p:sp>
          <p:nvSpPr>
            <p:cNvPr name="Freeform 95" id="95"/>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41C1BA"/>
            </a:solidFill>
          </p:spPr>
        </p:sp>
        <p:sp>
          <p:nvSpPr>
            <p:cNvPr name="TextBox 96" id="96"/>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97" id="97"/>
          <p:cNvGrpSpPr/>
          <p:nvPr/>
        </p:nvGrpSpPr>
        <p:grpSpPr>
          <a:xfrm rot="0">
            <a:off x="4625965" y="-204666"/>
            <a:ext cx="6485351" cy="426568"/>
            <a:chOff x="0" y="0"/>
            <a:chExt cx="2874516" cy="189069"/>
          </a:xfrm>
        </p:grpSpPr>
        <p:sp>
          <p:nvSpPr>
            <p:cNvPr name="Freeform 98" id="98"/>
            <p:cNvSpPr/>
            <p:nvPr/>
          </p:nvSpPr>
          <p:spPr>
            <a:xfrm flipH="false" flipV="false" rot="0">
              <a:off x="0" y="0"/>
              <a:ext cx="2874516" cy="189069"/>
            </a:xfrm>
            <a:custGeom>
              <a:avLst/>
              <a:gdLst/>
              <a:ahLst/>
              <a:cxnLst/>
              <a:rect r="r" b="b" t="t" l="l"/>
              <a:pathLst>
                <a:path h="189069" w="2874516">
                  <a:moveTo>
                    <a:pt x="0" y="0"/>
                  </a:moveTo>
                  <a:lnTo>
                    <a:pt x="2874516" y="0"/>
                  </a:lnTo>
                  <a:lnTo>
                    <a:pt x="2874516" y="189069"/>
                  </a:lnTo>
                  <a:lnTo>
                    <a:pt x="0" y="189069"/>
                  </a:lnTo>
                  <a:close/>
                </a:path>
              </a:pathLst>
            </a:custGeom>
            <a:solidFill>
              <a:srgbClr val="365B6D"/>
            </a:solidFill>
          </p:spPr>
        </p:sp>
        <p:sp>
          <p:nvSpPr>
            <p:cNvPr name="TextBox 99" id="99"/>
            <p:cNvSpPr txBox="true"/>
            <p:nvPr/>
          </p:nvSpPr>
          <p:spPr>
            <a:xfrm>
              <a:off x="0" y="-19050"/>
              <a:ext cx="2874516" cy="208119"/>
            </a:xfrm>
            <a:prstGeom prst="rect">
              <a:avLst/>
            </a:prstGeom>
          </p:spPr>
          <p:txBody>
            <a:bodyPr anchor="ctr" rtlCol="false" tIns="27093" lIns="27093" bIns="27093" rIns="27093"/>
            <a:lstStyle/>
            <a:p>
              <a:pPr algn="ctr">
                <a:lnSpc>
                  <a:spcPts val="1418"/>
                </a:lnSpc>
              </a:pPr>
            </a:p>
          </p:txBody>
        </p:sp>
      </p:grpSp>
      <p:sp>
        <p:nvSpPr>
          <p:cNvPr name="TextBox 100" id="100"/>
          <p:cNvSpPr txBox="true"/>
          <p:nvPr/>
        </p:nvSpPr>
        <p:spPr>
          <a:xfrm rot="0">
            <a:off x="548640" y="218443"/>
            <a:ext cx="3915174" cy="215479"/>
          </a:xfrm>
          <a:prstGeom prst="rect">
            <a:avLst/>
          </a:prstGeom>
        </p:spPr>
        <p:txBody>
          <a:bodyPr anchor="t" rtlCol="false" tIns="0" lIns="0" bIns="0" rIns="0">
            <a:spAutoFit/>
          </a:bodyPr>
          <a:lstStyle/>
          <a:p>
            <a:pPr>
              <a:lnSpc>
                <a:spcPts val="1773"/>
              </a:lnSpc>
            </a:pPr>
            <a:r>
              <a:rPr lang="en-US" sz="1266" spc="101">
                <a:solidFill>
                  <a:srgbClr val="050A30"/>
                </a:solidFill>
                <a:latin typeface="HK Grotesk Bold"/>
              </a:rPr>
              <a:t>COMMUNITY COMPANION CHALLENGE 2024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grpSp>
        <p:nvGrpSpPr>
          <p:cNvPr name="Group 2" id="2"/>
          <p:cNvGrpSpPr/>
          <p:nvPr/>
        </p:nvGrpSpPr>
        <p:grpSpPr>
          <a:xfrm rot="0">
            <a:off x="548640" y="1615803"/>
            <a:ext cx="2356421" cy="4269920"/>
            <a:chOff x="0" y="0"/>
            <a:chExt cx="914255" cy="1656662"/>
          </a:xfrm>
        </p:grpSpPr>
        <p:sp>
          <p:nvSpPr>
            <p:cNvPr name="Freeform 3" id="3"/>
            <p:cNvSpPr/>
            <p:nvPr/>
          </p:nvSpPr>
          <p:spPr>
            <a:xfrm flipH="false" flipV="false" rot="0">
              <a:off x="0" y="0"/>
              <a:ext cx="914255" cy="1656662"/>
            </a:xfrm>
            <a:custGeom>
              <a:avLst/>
              <a:gdLst/>
              <a:ahLst/>
              <a:cxnLst/>
              <a:rect r="r" b="b" t="t" l="l"/>
              <a:pathLst>
                <a:path h="1656662" w="914255">
                  <a:moveTo>
                    <a:pt x="0" y="0"/>
                  </a:moveTo>
                  <a:lnTo>
                    <a:pt x="914255" y="0"/>
                  </a:lnTo>
                  <a:lnTo>
                    <a:pt x="914255" y="1656662"/>
                  </a:lnTo>
                  <a:lnTo>
                    <a:pt x="0" y="1656662"/>
                  </a:lnTo>
                  <a:close/>
                </a:path>
              </a:pathLst>
            </a:custGeom>
            <a:solidFill>
              <a:srgbClr val="1D4355"/>
            </a:solidFill>
          </p:spPr>
        </p:sp>
        <p:sp>
          <p:nvSpPr>
            <p:cNvPr name="TextBox 4" id="4"/>
            <p:cNvSpPr txBox="true"/>
            <p:nvPr/>
          </p:nvSpPr>
          <p:spPr>
            <a:xfrm>
              <a:off x="0" y="-19050"/>
              <a:ext cx="914255" cy="1675712"/>
            </a:xfrm>
            <a:prstGeom prst="rect">
              <a:avLst/>
            </a:prstGeom>
          </p:spPr>
          <p:txBody>
            <a:bodyPr anchor="ctr" rtlCol="false" tIns="29467" lIns="29467" bIns="29467" rIns="29467"/>
            <a:lstStyle/>
            <a:p>
              <a:pPr algn="ctr">
                <a:lnSpc>
                  <a:spcPts val="1418"/>
                </a:lnSpc>
              </a:pPr>
            </a:p>
          </p:txBody>
        </p:sp>
      </p:grpSp>
      <p:grpSp>
        <p:nvGrpSpPr>
          <p:cNvPr name="Group 5" id="5"/>
          <p:cNvGrpSpPr/>
          <p:nvPr/>
        </p:nvGrpSpPr>
        <p:grpSpPr>
          <a:xfrm rot="0">
            <a:off x="4625965" y="-204666"/>
            <a:ext cx="6485351" cy="426568"/>
            <a:chOff x="0" y="0"/>
            <a:chExt cx="2874516" cy="189069"/>
          </a:xfrm>
        </p:grpSpPr>
        <p:sp>
          <p:nvSpPr>
            <p:cNvPr name="Freeform 6" id="6"/>
            <p:cNvSpPr/>
            <p:nvPr/>
          </p:nvSpPr>
          <p:spPr>
            <a:xfrm flipH="false" flipV="false" rot="0">
              <a:off x="0" y="0"/>
              <a:ext cx="2874516" cy="189069"/>
            </a:xfrm>
            <a:custGeom>
              <a:avLst/>
              <a:gdLst/>
              <a:ahLst/>
              <a:cxnLst/>
              <a:rect r="r" b="b" t="t" l="l"/>
              <a:pathLst>
                <a:path h="189069" w="2874516">
                  <a:moveTo>
                    <a:pt x="0" y="0"/>
                  </a:moveTo>
                  <a:lnTo>
                    <a:pt x="2874516" y="0"/>
                  </a:lnTo>
                  <a:lnTo>
                    <a:pt x="2874516" y="189069"/>
                  </a:lnTo>
                  <a:lnTo>
                    <a:pt x="0" y="189069"/>
                  </a:lnTo>
                  <a:close/>
                </a:path>
              </a:pathLst>
            </a:custGeom>
            <a:solidFill>
              <a:srgbClr val="365B6D"/>
            </a:solidFill>
          </p:spPr>
        </p:sp>
        <p:sp>
          <p:nvSpPr>
            <p:cNvPr name="TextBox 7" id="7"/>
            <p:cNvSpPr txBox="true"/>
            <p:nvPr/>
          </p:nvSpPr>
          <p:spPr>
            <a:xfrm>
              <a:off x="0" y="-19050"/>
              <a:ext cx="2874516" cy="208119"/>
            </a:xfrm>
            <a:prstGeom prst="rect">
              <a:avLst/>
            </a:prstGeom>
          </p:spPr>
          <p:txBody>
            <a:bodyPr anchor="ctr" rtlCol="false" tIns="27093" lIns="27093" bIns="27093" rIns="27093"/>
            <a:lstStyle/>
            <a:p>
              <a:pPr algn="ctr">
                <a:lnSpc>
                  <a:spcPts val="1418"/>
                </a:lnSpc>
              </a:pPr>
            </a:p>
          </p:txBody>
        </p:sp>
      </p:grpSp>
      <p:grpSp>
        <p:nvGrpSpPr>
          <p:cNvPr name="Group 8" id="8"/>
          <p:cNvGrpSpPr/>
          <p:nvPr/>
        </p:nvGrpSpPr>
        <p:grpSpPr>
          <a:xfrm rot="0">
            <a:off x="4876800" y="7175527"/>
            <a:ext cx="9753600" cy="147437"/>
            <a:chOff x="0" y="0"/>
            <a:chExt cx="4323108" cy="65349"/>
          </a:xfrm>
        </p:grpSpPr>
        <p:sp>
          <p:nvSpPr>
            <p:cNvPr name="Freeform 9" id="9"/>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365B6D"/>
            </a:solidFill>
          </p:spPr>
        </p:sp>
        <p:sp>
          <p:nvSpPr>
            <p:cNvPr name="TextBox 10" id="10"/>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11" id="11"/>
          <p:cNvGrpSpPr/>
          <p:nvPr/>
        </p:nvGrpSpPr>
        <p:grpSpPr>
          <a:xfrm rot="0">
            <a:off x="-4876800" y="6970940"/>
            <a:ext cx="9753600" cy="147437"/>
            <a:chOff x="0" y="0"/>
            <a:chExt cx="4323108" cy="65349"/>
          </a:xfrm>
        </p:grpSpPr>
        <p:sp>
          <p:nvSpPr>
            <p:cNvPr name="Freeform 12" id="12"/>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365B6D"/>
            </a:solidFill>
          </p:spPr>
        </p:sp>
        <p:sp>
          <p:nvSpPr>
            <p:cNvPr name="TextBox 13" id="13"/>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sp>
        <p:nvSpPr>
          <p:cNvPr name="TextBox 14" id="14"/>
          <p:cNvSpPr txBox="true"/>
          <p:nvPr/>
        </p:nvSpPr>
        <p:spPr>
          <a:xfrm rot="0">
            <a:off x="983047" y="1778162"/>
            <a:ext cx="1487607" cy="405294"/>
          </a:xfrm>
          <a:prstGeom prst="rect">
            <a:avLst/>
          </a:prstGeom>
        </p:spPr>
        <p:txBody>
          <a:bodyPr anchor="t" rtlCol="false" tIns="0" lIns="0" bIns="0" rIns="0">
            <a:spAutoFit/>
          </a:bodyPr>
          <a:lstStyle/>
          <a:p>
            <a:pPr algn="ctr">
              <a:lnSpc>
                <a:spcPts val="3385"/>
              </a:lnSpc>
            </a:pPr>
            <a:r>
              <a:rPr lang="en-US" sz="2418">
                <a:solidFill>
                  <a:srgbClr val="F7F7F7"/>
                </a:solidFill>
                <a:latin typeface="Open Sans"/>
              </a:rPr>
              <a:t>Problems</a:t>
            </a:r>
          </a:p>
        </p:txBody>
      </p:sp>
      <p:sp>
        <p:nvSpPr>
          <p:cNvPr name="TextBox 15" id="15"/>
          <p:cNvSpPr txBox="true"/>
          <p:nvPr/>
        </p:nvSpPr>
        <p:spPr>
          <a:xfrm rot="0">
            <a:off x="548640" y="372835"/>
            <a:ext cx="3915174" cy="215479"/>
          </a:xfrm>
          <a:prstGeom prst="rect">
            <a:avLst/>
          </a:prstGeom>
        </p:spPr>
        <p:txBody>
          <a:bodyPr anchor="t" rtlCol="false" tIns="0" lIns="0" bIns="0" rIns="0">
            <a:spAutoFit/>
          </a:bodyPr>
          <a:lstStyle/>
          <a:p>
            <a:pPr>
              <a:lnSpc>
                <a:spcPts val="1773"/>
              </a:lnSpc>
            </a:pPr>
            <a:r>
              <a:rPr lang="en-US" sz="1266" spc="101">
                <a:solidFill>
                  <a:srgbClr val="365B6D"/>
                </a:solidFill>
                <a:latin typeface="HK Grotesk Bold"/>
              </a:rPr>
              <a:t>COMMUNITY COMPANION CHALLENGE 2024</a:t>
            </a:r>
          </a:p>
        </p:txBody>
      </p:sp>
      <p:sp>
        <p:nvSpPr>
          <p:cNvPr name="TextBox 16" id="16"/>
          <p:cNvSpPr txBox="true"/>
          <p:nvPr/>
        </p:nvSpPr>
        <p:spPr>
          <a:xfrm rot="0">
            <a:off x="3607946" y="1603066"/>
            <a:ext cx="1268854" cy="629920"/>
          </a:xfrm>
          <a:prstGeom prst="rect">
            <a:avLst/>
          </a:prstGeom>
        </p:spPr>
        <p:txBody>
          <a:bodyPr anchor="t" rtlCol="false" tIns="0" lIns="0" bIns="0" rIns="0">
            <a:spAutoFit/>
          </a:bodyPr>
          <a:lstStyle/>
          <a:p>
            <a:pPr algn="ctr">
              <a:lnSpc>
                <a:spcPts val="5179"/>
              </a:lnSpc>
            </a:pPr>
            <a:r>
              <a:rPr lang="en-US" sz="3699">
                <a:solidFill>
                  <a:srgbClr val="365B6D"/>
                </a:solidFill>
                <a:latin typeface="Canva Sans Bold"/>
              </a:rPr>
              <a:t>1405</a:t>
            </a:r>
          </a:p>
        </p:txBody>
      </p:sp>
      <p:sp>
        <p:nvSpPr>
          <p:cNvPr name="TextBox 17" id="17"/>
          <p:cNvSpPr txBox="true"/>
          <p:nvPr/>
        </p:nvSpPr>
        <p:spPr>
          <a:xfrm rot="0">
            <a:off x="5143500" y="1603066"/>
            <a:ext cx="1268854" cy="629920"/>
          </a:xfrm>
          <a:prstGeom prst="rect">
            <a:avLst/>
          </a:prstGeom>
        </p:spPr>
        <p:txBody>
          <a:bodyPr anchor="t" rtlCol="false" tIns="0" lIns="0" bIns="0" rIns="0">
            <a:spAutoFit/>
          </a:bodyPr>
          <a:lstStyle/>
          <a:p>
            <a:pPr algn="ctr">
              <a:lnSpc>
                <a:spcPts val="5179"/>
              </a:lnSpc>
            </a:pPr>
            <a:r>
              <a:rPr lang="en-US" sz="3699">
                <a:solidFill>
                  <a:srgbClr val="365B6D"/>
                </a:solidFill>
                <a:latin typeface="Canva Sans Bold"/>
              </a:rPr>
              <a:t>3K</a:t>
            </a:r>
          </a:p>
        </p:txBody>
      </p:sp>
      <p:sp>
        <p:nvSpPr>
          <p:cNvPr name="TextBox 18" id="18"/>
          <p:cNvSpPr txBox="true"/>
          <p:nvPr/>
        </p:nvSpPr>
        <p:spPr>
          <a:xfrm rot="0">
            <a:off x="6679054" y="1603066"/>
            <a:ext cx="1268854" cy="629920"/>
          </a:xfrm>
          <a:prstGeom prst="rect">
            <a:avLst/>
          </a:prstGeom>
        </p:spPr>
        <p:txBody>
          <a:bodyPr anchor="t" rtlCol="false" tIns="0" lIns="0" bIns="0" rIns="0">
            <a:spAutoFit/>
          </a:bodyPr>
          <a:lstStyle/>
          <a:p>
            <a:pPr algn="ctr">
              <a:lnSpc>
                <a:spcPts val="5179"/>
              </a:lnSpc>
            </a:pPr>
            <a:r>
              <a:rPr lang="en-US" sz="3699">
                <a:solidFill>
                  <a:srgbClr val="365B6D"/>
                </a:solidFill>
                <a:latin typeface="Canva Sans Bold"/>
              </a:rPr>
              <a:t>41K</a:t>
            </a:r>
          </a:p>
        </p:txBody>
      </p:sp>
      <p:sp>
        <p:nvSpPr>
          <p:cNvPr name="TextBox 19" id="19"/>
          <p:cNvSpPr txBox="true"/>
          <p:nvPr/>
        </p:nvSpPr>
        <p:spPr>
          <a:xfrm rot="0">
            <a:off x="8214608" y="1603066"/>
            <a:ext cx="1268854" cy="629920"/>
          </a:xfrm>
          <a:prstGeom prst="rect">
            <a:avLst/>
          </a:prstGeom>
        </p:spPr>
        <p:txBody>
          <a:bodyPr anchor="t" rtlCol="false" tIns="0" lIns="0" bIns="0" rIns="0">
            <a:spAutoFit/>
          </a:bodyPr>
          <a:lstStyle/>
          <a:p>
            <a:pPr algn="ctr">
              <a:lnSpc>
                <a:spcPts val="5179"/>
              </a:lnSpc>
            </a:pPr>
            <a:r>
              <a:rPr lang="en-US" sz="3699">
                <a:solidFill>
                  <a:srgbClr val="365B6D"/>
                </a:solidFill>
                <a:latin typeface="Canva Sans Bold"/>
              </a:rPr>
              <a:t>85K</a:t>
            </a:r>
          </a:p>
        </p:txBody>
      </p:sp>
      <p:sp>
        <p:nvSpPr>
          <p:cNvPr name="TextBox 20" id="20"/>
          <p:cNvSpPr txBox="true"/>
          <p:nvPr/>
        </p:nvSpPr>
        <p:spPr>
          <a:xfrm rot="0">
            <a:off x="3681291" y="2145356"/>
            <a:ext cx="1122164" cy="356235"/>
          </a:xfrm>
          <a:prstGeom prst="rect">
            <a:avLst/>
          </a:prstGeom>
        </p:spPr>
        <p:txBody>
          <a:bodyPr anchor="t" rtlCol="false" tIns="0" lIns="0" bIns="0" rIns="0">
            <a:spAutoFit/>
          </a:bodyPr>
          <a:lstStyle/>
          <a:p>
            <a:pPr algn="ctr">
              <a:lnSpc>
                <a:spcPts val="2940"/>
              </a:lnSpc>
            </a:pPr>
            <a:r>
              <a:rPr lang="en-US" sz="2100">
                <a:solidFill>
                  <a:srgbClr val="365B6D"/>
                </a:solidFill>
                <a:latin typeface="Canva Sans"/>
              </a:rPr>
              <a:t>Features</a:t>
            </a:r>
          </a:p>
        </p:txBody>
      </p:sp>
      <p:sp>
        <p:nvSpPr>
          <p:cNvPr name="TextBox 21" id="21"/>
          <p:cNvSpPr txBox="true"/>
          <p:nvPr/>
        </p:nvSpPr>
        <p:spPr>
          <a:xfrm rot="0">
            <a:off x="5251264" y="2145356"/>
            <a:ext cx="1146795" cy="356235"/>
          </a:xfrm>
          <a:prstGeom prst="rect">
            <a:avLst/>
          </a:prstGeom>
        </p:spPr>
        <p:txBody>
          <a:bodyPr anchor="t" rtlCol="false" tIns="0" lIns="0" bIns="0" rIns="0">
            <a:spAutoFit/>
          </a:bodyPr>
          <a:lstStyle/>
          <a:p>
            <a:pPr algn="ctr">
              <a:lnSpc>
                <a:spcPts val="2940"/>
              </a:lnSpc>
            </a:pPr>
            <a:r>
              <a:rPr lang="en-US" sz="2100">
                <a:solidFill>
                  <a:srgbClr val="365B6D"/>
                </a:solidFill>
                <a:latin typeface="Canva Sans"/>
              </a:rPr>
              <a:t>Counties</a:t>
            </a:r>
          </a:p>
        </p:txBody>
      </p:sp>
      <p:sp>
        <p:nvSpPr>
          <p:cNvPr name="TextBox 22" id="22"/>
          <p:cNvSpPr txBox="true"/>
          <p:nvPr/>
        </p:nvSpPr>
        <p:spPr>
          <a:xfrm rot="0">
            <a:off x="6722065" y="2145356"/>
            <a:ext cx="1268313" cy="356235"/>
          </a:xfrm>
          <a:prstGeom prst="rect">
            <a:avLst/>
          </a:prstGeom>
        </p:spPr>
        <p:txBody>
          <a:bodyPr anchor="t" rtlCol="false" tIns="0" lIns="0" bIns="0" rIns="0">
            <a:spAutoFit/>
          </a:bodyPr>
          <a:lstStyle/>
          <a:p>
            <a:pPr algn="ctr">
              <a:lnSpc>
                <a:spcPts val="2940"/>
              </a:lnSpc>
            </a:pPr>
            <a:r>
              <a:rPr lang="en-US" sz="2100">
                <a:solidFill>
                  <a:srgbClr val="365B6D"/>
                </a:solidFill>
                <a:latin typeface="Canva Sans"/>
              </a:rPr>
              <a:t>Zip Codes</a:t>
            </a:r>
          </a:p>
        </p:txBody>
      </p:sp>
      <p:sp>
        <p:nvSpPr>
          <p:cNvPr name="TextBox 23" id="23"/>
          <p:cNvSpPr txBox="true"/>
          <p:nvPr/>
        </p:nvSpPr>
        <p:spPr>
          <a:xfrm rot="0">
            <a:off x="8446380" y="2145356"/>
            <a:ext cx="805309" cy="356235"/>
          </a:xfrm>
          <a:prstGeom prst="rect">
            <a:avLst/>
          </a:prstGeom>
        </p:spPr>
        <p:txBody>
          <a:bodyPr anchor="t" rtlCol="false" tIns="0" lIns="0" bIns="0" rIns="0">
            <a:spAutoFit/>
          </a:bodyPr>
          <a:lstStyle/>
          <a:p>
            <a:pPr algn="ctr">
              <a:lnSpc>
                <a:spcPts val="2940"/>
              </a:lnSpc>
            </a:pPr>
            <a:r>
              <a:rPr lang="en-US" sz="2100">
                <a:solidFill>
                  <a:srgbClr val="365B6D"/>
                </a:solidFill>
                <a:latin typeface="Canva Sans"/>
              </a:rPr>
              <a:t>Tracts</a:t>
            </a:r>
          </a:p>
        </p:txBody>
      </p:sp>
      <p:pic>
        <p:nvPicPr>
          <p:cNvPr name="Picture 24" id="24"/>
          <p:cNvPicPr>
            <a:picLocks noChangeAspect="true"/>
          </p:cNvPicPr>
          <p:nvPr/>
        </p:nvPicPr>
        <p:blipFill>
          <a:blip r:embed="rId2"/>
          <a:stretch>
            <a:fillRect/>
          </a:stretch>
        </p:blipFill>
        <p:spPr>
          <a:xfrm rot="0">
            <a:off x="6311207" y="2396634"/>
            <a:ext cx="3576140" cy="3424384"/>
          </a:xfrm>
          <a:prstGeom prst="rect">
            <a:avLst/>
          </a:prstGeom>
        </p:spPr>
      </p:pic>
      <p:pic>
        <p:nvPicPr>
          <p:cNvPr name="Picture 25" id="25"/>
          <p:cNvPicPr>
            <a:picLocks noChangeAspect="true"/>
          </p:cNvPicPr>
          <p:nvPr/>
        </p:nvPicPr>
        <p:blipFill>
          <a:blip r:embed="rId3"/>
          <a:stretch>
            <a:fillRect/>
          </a:stretch>
        </p:blipFill>
        <p:spPr>
          <a:xfrm rot="0">
            <a:off x="2692051" y="2533127"/>
            <a:ext cx="4155132" cy="3147764"/>
          </a:xfrm>
          <a:prstGeom prst="rect">
            <a:avLst/>
          </a:prstGeom>
        </p:spPr>
      </p:pic>
      <p:sp>
        <p:nvSpPr>
          <p:cNvPr name="TextBox 26" id="26"/>
          <p:cNvSpPr txBox="true"/>
          <p:nvPr/>
        </p:nvSpPr>
        <p:spPr>
          <a:xfrm rot="0">
            <a:off x="6704939" y="5600102"/>
            <a:ext cx="2782176" cy="285621"/>
          </a:xfrm>
          <a:prstGeom prst="rect">
            <a:avLst/>
          </a:prstGeom>
        </p:spPr>
        <p:txBody>
          <a:bodyPr anchor="t" rtlCol="false" tIns="0" lIns="0" bIns="0" rIns="0">
            <a:spAutoFit/>
          </a:bodyPr>
          <a:lstStyle/>
          <a:p>
            <a:pPr algn="ctr">
              <a:lnSpc>
                <a:spcPts val="1071"/>
              </a:lnSpc>
              <a:spcBef>
                <a:spcPct val="0"/>
              </a:spcBef>
            </a:pPr>
            <a:r>
              <a:rPr lang="en-US" sz="1061">
                <a:solidFill>
                  <a:srgbClr val="365B6D"/>
                </a:solidFill>
                <a:latin typeface="Poppins"/>
              </a:rPr>
              <a:t>Distribution of variables by their null value percentages.</a:t>
            </a:r>
          </a:p>
        </p:txBody>
      </p:sp>
      <p:sp>
        <p:nvSpPr>
          <p:cNvPr name="TextBox 27" id="27"/>
          <p:cNvSpPr txBox="true"/>
          <p:nvPr/>
        </p:nvSpPr>
        <p:spPr>
          <a:xfrm rot="0">
            <a:off x="3464167" y="5601594"/>
            <a:ext cx="2612122" cy="284129"/>
          </a:xfrm>
          <a:prstGeom prst="rect">
            <a:avLst/>
          </a:prstGeom>
        </p:spPr>
        <p:txBody>
          <a:bodyPr anchor="t" rtlCol="false" tIns="0" lIns="0" bIns="0" rIns="0">
            <a:spAutoFit/>
          </a:bodyPr>
          <a:lstStyle/>
          <a:p>
            <a:pPr algn="ctr">
              <a:lnSpc>
                <a:spcPts val="1031"/>
              </a:lnSpc>
              <a:spcBef>
                <a:spcPct val="0"/>
              </a:spcBef>
            </a:pPr>
            <a:r>
              <a:rPr lang="en-US" sz="1021">
                <a:solidFill>
                  <a:srgbClr val="365B6D"/>
                </a:solidFill>
                <a:latin typeface="Poppins"/>
              </a:rPr>
              <a:t>Distribution of available data for the different domains of SDOH.</a:t>
            </a:r>
          </a:p>
        </p:txBody>
      </p:sp>
      <p:sp>
        <p:nvSpPr>
          <p:cNvPr name="TextBox 28" id="28"/>
          <p:cNvSpPr txBox="true"/>
          <p:nvPr/>
        </p:nvSpPr>
        <p:spPr>
          <a:xfrm rot="0">
            <a:off x="548640" y="2322203"/>
            <a:ext cx="2223181" cy="3077023"/>
          </a:xfrm>
          <a:prstGeom prst="rect">
            <a:avLst/>
          </a:prstGeom>
        </p:spPr>
        <p:txBody>
          <a:bodyPr anchor="t" rtlCol="false" tIns="0" lIns="0" bIns="0" rIns="0">
            <a:spAutoFit/>
          </a:bodyPr>
          <a:lstStyle/>
          <a:p>
            <a:pPr marL="320042" indent="-160021" lvl="1">
              <a:lnSpc>
                <a:spcPts val="2075"/>
              </a:lnSpc>
              <a:buFont typeface="Arial"/>
              <a:buChar char="•"/>
            </a:pPr>
            <a:r>
              <a:rPr lang="en-US" sz="1482">
                <a:solidFill>
                  <a:srgbClr val="F7F7F7"/>
                </a:solidFill>
                <a:latin typeface="Canva Sans"/>
              </a:rPr>
              <a:t>Surplus of variables</a:t>
            </a:r>
          </a:p>
          <a:p>
            <a:pPr marL="320042" indent="-160021" lvl="1">
              <a:lnSpc>
                <a:spcPts val="2075"/>
              </a:lnSpc>
              <a:buFont typeface="Arial"/>
              <a:buChar char="•"/>
            </a:pPr>
            <a:r>
              <a:rPr lang="en-US" sz="1482">
                <a:solidFill>
                  <a:srgbClr val="F7F7F7"/>
                </a:solidFill>
                <a:latin typeface="Canva Sans"/>
              </a:rPr>
              <a:t>Numerous missing values </a:t>
            </a:r>
          </a:p>
          <a:p>
            <a:pPr marL="320042" indent="-160021" lvl="1">
              <a:lnSpc>
                <a:spcPts val="2075"/>
              </a:lnSpc>
              <a:buFont typeface="Arial"/>
              <a:buChar char="•"/>
            </a:pPr>
            <a:r>
              <a:rPr lang="en-US" sz="1482">
                <a:solidFill>
                  <a:srgbClr val="F7F7F7"/>
                </a:solidFill>
                <a:latin typeface="Canva Sans"/>
              </a:rPr>
              <a:t>Risk Identification and Assignment difficulty</a:t>
            </a:r>
          </a:p>
          <a:p>
            <a:pPr marL="320042" indent="-160021" lvl="1">
              <a:lnSpc>
                <a:spcPts val="2075"/>
              </a:lnSpc>
              <a:buFont typeface="Arial"/>
              <a:buChar char="•"/>
            </a:pPr>
            <a:r>
              <a:rPr lang="en-US" sz="1482">
                <a:solidFill>
                  <a:srgbClr val="F7F7F7"/>
                </a:solidFill>
                <a:latin typeface="Canva Sans"/>
              </a:rPr>
              <a:t>Large number of Zip codes</a:t>
            </a:r>
          </a:p>
          <a:p>
            <a:pPr marL="320042" indent="-160021" lvl="1">
              <a:lnSpc>
                <a:spcPts val="2075"/>
              </a:lnSpc>
              <a:buFont typeface="Arial"/>
              <a:buChar char="•"/>
            </a:pPr>
            <a:r>
              <a:rPr lang="en-US" sz="1482">
                <a:solidFill>
                  <a:srgbClr val="F7F7F7"/>
                </a:solidFill>
                <a:latin typeface="Canva Sans"/>
              </a:rPr>
              <a:t>Non uniform variables across counties, Zip codes and tracts</a:t>
            </a:r>
          </a:p>
        </p:txBody>
      </p:sp>
      <p:sp>
        <p:nvSpPr>
          <p:cNvPr name="TextBox 29" id="29"/>
          <p:cNvSpPr txBox="true"/>
          <p:nvPr/>
        </p:nvSpPr>
        <p:spPr>
          <a:xfrm rot="0">
            <a:off x="548573" y="714709"/>
            <a:ext cx="4015160" cy="688974"/>
          </a:xfrm>
          <a:prstGeom prst="rect">
            <a:avLst/>
          </a:prstGeom>
        </p:spPr>
        <p:txBody>
          <a:bodyPr anchor="t" rtlCol="false" tIns="0" lIns="0" bIns="0" rIns="0">
            <a:spAutoFit/>
          </a:bodyPr>
          <a:lstStyle/>
          <a:p>
            <a:pPr algn="ctr">
              <a:lnSpc>
                <a:spcPts val="5600"/>
              </a:lnSpc>
            </a:pPr>
            <a:r>
              <a:rPr lang="en-US" sz="4000">
                <a:solidFill>
                  <a:srgbClr val="365B6D"/>
                </a:solidFill>
                <a:latin typeface="Canva Sans Bold"/>
              </a:rPr>
              <a:t>Dataset Insights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grpSp>
        <p:nvGrpSpPr>
          <p:cNvPr name="Group 2" id="2"/>
          <p:cNvGrpSpPr/>
          <p:nvPr/>
        </p:nvGrpSpPr>
        <p:grpSpPr>
          <a:xfrm rot="0">
            <a:off x="4876800" y="7175527"/>
            <a:ext cx="9753600" cy="147437"/>
            <a:chOff x="0" y="0"/>
            <a:chExt cx="4323108" cy="65349"/>
          </a:xfrm>
        </p:grpSpPr>
        <p:sp>
          <p:nvSpPr>
            <p:cNvPr name="Freeform 3" id="3"/>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365B6D"/>
            </a:solidFill>
          </p:spPr>
        </p:sp>
        <p:sp>
          <p:nvSpPr>
            <p:cNvPr name="TextBox 4" id="4"/>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5" id="5"/>
          <p:cNvGrpSpPr/>
          <p:nvPr/>
        </p:nvGrpSpPr>
        <p:grpSpPr>
          <a:xfrm rot="0">
            <a:off x="-4762072" y="6970940"/>
            <a:ext cx="9753600" cy="147437"/>
            <a:chOff x="0" y="0"/>
            <a:chExt cx="4323108" cy="65349"/>
          </a:xfrm>
        </p:grpSpPr>
        <p:sp>
          <p:nvSpPr>
            <p:cNvPr name="Freeform 6" id="6"/>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41C1BA"/>
            </a:solidFill>
          </p:spPr>
        </p:sp>
        <p:sp>
          <p:nvSpPr>
            <p:cNvPr name="TextBox 7" id="7"/>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8" id="8"/>
          <p:cNvGrpSpPr/>
          <p:nvPr/>
        </p:nvGrpSpPr>
        <p:grpSpPr>
          <a:xfrm rot="0">
            <a:off x="4625965" y="-204666"/>
            <a:ext cx="6485351" cy="426568"/>
            <a:chOff x="0" y="0"/>
            <a:chExt cx="2874516" cy="189069"/>
          </a:xfrm>
        </p:grpSpPr>
        <p:sp>
          <p:nvSpPr>
            <p:cNvPr name="Freeform 9" id="9"/>
            <p:cNvSpPr/>
            <p:nvPr/>
          </p:nvSpPr>
          <p:spPr>
            <a:xfrm flipH="false" flipV="false" rot="0">
              <a:off x="0" y="0"/>
              <a:ext cx="2874516" cy="189069"/>
            </a:xfrm>
            <a:custGeom>
              <a:avLst/>
              <a:gdLst/>
              <a:ahLst/>
              <a:cxnLst/>
              <a:rect r="r" b="b" t="t" l="l"/>
              <a:pathLst>
                <a:path h="189069" w="2874516">
                  <a:moveTo>
                    <a:pt x="0" y="0"/>
                  </a:moveTo>
                  <a:lnTo>
                    <a:pt x="2874516" y="0"/>
                  </a:lnTo>
                  <a:lnTo>
                    <a:pt x="2874516" y="189069"/>
                  </a:lnTo>
                  <a:lnTo>
                    <a:pt x="0" y="189069"/>
                  </a:lnTo>
                  <a:close/>
                </a:path>
              </a:pathLst>
            </a:custGeom>
            <a:solidFill>
              <a:srgbClr val="365B6D"/>
            </a:solidFill>
          </p:spPr>
        </p:sp>
        <p:sp>
          <p:nvSpPr>
            <p:cNvPr name="TextBox 10" id="10"/>
            <p:cNvSpPr txBox="true"/>
            <p:nvPr/>
          </p:nvSpPr>
          <p:spPr>
            <a:xfrm>
              <a:off x="0" y="-19050"/>
              <a:ext cx="2874516" cy="208119"/>
            </a:xfrm>
            <a:prstGeom prst="rect">
              <a:avLst/>
            </a:prstGeom>
          </p:spPr>
          <p:txBody>
            <a:bodyPr anchor="ctr" rtlCol="false" tIns="27093" lIns="27093" bIns="27093" rIns="27093"/>
            <a:lstStyle/>
            <a:p>
              <a:pPr algn="ctr">
                <a:lnSpc>
                  <a:spcPts val="1418"/>
                </a:lnSpc>
              </a:pPr>
            </a:p>
          </p:txBody>
        </p:sp>
      </p:grpSp>
      <p:sp>
        <p:nvSpPr>
          <p:cNvPr name="Freeform 11" id="11"/>
          <p:cNvSpPr/>
          <p:nvPr/>
        </p:nvSpPr>
        <p:spPr>
          <a:xfrm flipH="false" flipV="false" rot="0">
            <a:off x="7508452" y="986666"/>
            <a:ext cx="1337348" cy="680376"/>
          </a:xfrm>
          <a:custGeom>
            <a:avLst/>
            <a:gdLst/>
            <a:ahLst/>
            <a:cxnLst/>
            <a:rect r="r" b="b" t="t" l="l"/>
            <a:pathLst>
              <a:path h="680376" w="1337348">
                <a:moveTo>
                  <a:pt x="0" y="0"/>
                </a:moveTo>
                <a:lnTo>
                  <a:pt x="1337348" y="0"/>
                </a:lnTo>
                <a:lnTo>
                  <a:pt x="1337348" y="680376"/>
                </a:lnTo>
                <a:lnTo>
                  <a:pt x="0" y="6803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548640" y="3383337"/>
            <a:ext cx="2656433" cy="814179"/>
            <a:chOff x="0" y="0"/>
            <a:chExt cx="983864" cy="301548"/>
          </a:xfrm>
        </p:grpSpPr>
        <p:sp>
          <p:nvSpPr>
            <p:cNvPr name="Freeform 13" id="13"/>
            <p:cNvSpPr/>
            <p:nvPr/>
          </p:nvSpPr>
          <p:spPr>
            <a:xfrm flipH="false" flipV="false" rot="0">
              <a:off x="0" y="0"/>
              <a:ext cx="983864" cy="301548"/>
            </a:xfrm>
            <a:custGeom>
              <a:avLst/>
              <a:gdLst/>
              <a:ahLst/>
              <a:cxnLst/>
              <a:rect r="r" b="b" t="t" l="l"/>
              <a:pathLst>
                <a:path h="301548" w="983864">
                  <a:moveTo>
                    <a:pt x="104919" y="0"/>
                  </a:moveTo>
                  <a:lnTo>
                    <a:pt x="878946" y="0"/>
                  </a:lnTo>
                  <a:cubicBezTo>
                    <a:pt x="906772" y="0"/>
                    <a:pt x="933458" y="11054"/>
                    <a:pt x="953134" y="30730"/>
                  </a:cubicBezTo>
                  <a:cubicBezTo>
                    <a:pt x="972810" y="50406"/>
                    <a:pt x="983864" y="77092"/>
                    <a:pt x="983864" y="104919"/>
                  </a:cubicBezTo>
                  <a:lnTo>
                    <a:pt x="983864" y="196629"/>
                  </a:lnTo>
                  <a:cubicBezTo>
                    <a:pt x="983864" y="224455"/>
                    <a:pt x="972810" y="251142"/>
                    <a:pt x="953134" y="270818"/>
                  </a:cubicBezTo>
                  <a:cubicBezTo>
                    <a:pt x="933458" y="290494"/>
                    <a:pt x="906772" y="301548"/>
                    <a:pt x="878946" y="301548"/>
                  </a:cubicBezTo>
                  <a:lnTo>
                    <a:pt x="104919" y="301548"/>
                  </a:lnTo>
                  <a:cubicBezTo>
                    <a:pt x="77092" y="301548"/>
                    <a:pt x="50406" y="290494"/>
                    <a:pt x="30730" y="270818"/>
                  </a:cubicBezTo>
                  <a:cubicBezTo>
                    <a:pt x="11054" y="251142"/>
                    <a:pt x="0" y="224455"/>
                    <a:pt x="0" y="196629"/>
                  </a:cubicBezTo>
                  <a:lnTo>
                    <a:pt x="0" y="104919"/>
                  </a:lnTo>
                  <a:cubicBezTo>
                    <a:pt x="0" y="77092"/>
                    <a:pt x="11054" y="50406"/>
                    <a:pt x="30730" y="30730"/>
                  </a:cubicBezTo>
                  <a:cubicBezTo>
                    <a:pt x="50406" y="11054"/>
                    <a:pt x="77092" y="0"/>
                    <a:pt x="104919" y="0"/>
                  </a:cubicBezTo>
                  <a:close/>
                </a:path>
              </a:pathLst>
            </a:custGeom>
            <a:solidFill>
              <a:srgbClr val="AFFFB2"/>
            </a:solidFill>
          </p:spPr>
        </p:sp>
        <p:sp>
          <p:nvSpPr>
            <p:cNvPr name="TextBox 14" id="14"/>
            <p:cNvSpPr txBox="true"/>
            <p:nvPr/>
          </p:nvSpPr>
          <p:spPr>
            <a:xfrm>
              <a:off x="0" y="-19050"/>
              <a:ext cx="983864" cy="320598"/>
            </a:xfrm>
            <a:prstGeom prst="rect">
              <a:avLst/>
            </a:prstGeom>
          </p:spPr>
          <p:txBody>
            <a:bodyPr anchor="ctr" rtlCol="false" tIns="50800" lIns="50800" bIns="50800" rIns="50800"/>
            <a:lstStyle/>
            <a:p>
              <a:pPr algn="ctr">
                <a:lnSpc>
                  <a:spcPts val="1418"/>
                </a:lnSpc>
              </a:pPr>
            </a:p>
          </p:txBody>
        </p:sp>
      </p:grpSp>
      <p:grpSp>
        <p:nvGrpSpPr>
          <p:cNvPr name="Group 15" id="15"/>
          <p:cNvGrpSpPr/>
          <p:nvPr/>
        </p:nvGrpSpPr>
        <p:grpSpPr>
          <a:xfrm rot="0">
            <a:off x="505511" y="2483651"/>
            <a:ext cx="2656433" cy="814179"/>
            <a:chOff x="0" y="0"/>
            <a:chExt cx="983864" cy="301548"/>
          </a:xfrm>
        </p:grpSpPr>
        <p:sp>
          <p:nvSpPr>
            <p:cNvPr name="Freeform 16" id="16"/>
            <p:cNvSpPr/>
            <p:nvPr/>
          </p:nvSpPr>
          <p:spPr>
            <a:xfrm flipH="false" flipV="false" rot="0">
              <a:off x="0" y="0"/>
              <a:ext cx="983864" cy="301548"/>
            </a:xfrm>
            <a:custGeom>
              <a:avLst/>
              <a:gdLst/>
              <a:ahLst/>
              <a:cxnLst/>
              <a:rect r="r" b="b" t="t" l="l"/>
              <a:pathLst>
                <a:path h="301548" w="983864">
                  <a:moveTo>
                    <a:pt x="104919" y="0"/>
                  </a:moveTo>
                  <a:lnTo>
                    <a:pt x="878946" y="0"/>
                  </a:lnTo>
                  <a:cubicBezTo>
                    <a:pt x="906772" y="0"/>
                    <a:pt x="933458" y="11054"/>
                    <a:pt x="953134" y="30730"/>
                  </a:cubicBezTo>
                  <a:cubicBezTo>
                    <a:pt x="972810" y="50406"/>
                    <a:pt x="983864" y="77092"/>
                    <a:pt x="983864" y="104919"/>
                  </a:cubicBezTo>
                  <a:lnTo>
                    <a:pt x="983864" y="196629"/>
                  </a:lnTo>
                  <a:cubicBezTo>
                    <a:pt x="983864" y="224455"/>
                    <a:pt x="972810" y="251142"/>
                    <a:pt x="953134" y="270818"/>
                  </a:cubicBezTo>
                  <a:cubicBezTo>
                    <a:pt x="933458" y="290494"/>
                    <a:pt x="906772" y="301548"/>
                    <a:pt x="878946" y="301548"/>
                  </a:cubicBezTo>
                  <a:lnTo>
                    <a:pt x="104919" y="301548"/>
                  </a:lnTo>
                  <a:cubicBezTo>
                    <a:pt x="77092" y="301548"/>
                    <a:pt x="50406" y="290494"/>
                    <a:pt x="30730" y="270818"/>
                  </a:cubicBezTo>
                  <a:cubicBezTo>
                    <a:pt x="11054" y="251142"/>
                    <a:pt x="0" y="224455"/>
                    <a:pt x="0" y="196629"/>
                  </a:cubicBezTo>
                  <a:lnTo>
                    <a:pt x="0" y="104919"/>
                  </a:lnTo>
                  <a:cubicBezTo>
                    <a:pt x="0" y="77092"/>
                    <a:pt x="11054" y="50406"/>
                    <a:pt x="30730" y="30730"/>
                  </a:cubicBezTo>
                  <a:cubicBezTo>
                    <a:pt x="50406" y="11054"/>
                    <a:pt x="77092" y="0"/>
                    <a:pt x="104919" y="0"/>
                  </a:cubicBezTo>
                  <a:close/>
                </a:path>
              </a:pathLst>
            </a:custGeom>
            <a:solidFill>
              <a:srgbClr val="FFAFAF"/>
            </a:solidFill>
          </p:spPr>
        </p:sp>
        <p:sp>
          <p:nvSpPr>
            <p:cNvPr name="TextBox 17" id="17"/>
            <p:cNvSpPr txBox="true"/>
            <p:nvPr/>
          </p:nvSpPr>
          <p:spPr>
            <a:xfrm>
              <a:off x="0" y="-19050"/>
              <a:ext cx="983864" cy="320598"/>
            </a:xfrm>
            <a:prstGeom prst="rect">
              <a:avLst/>
            </a:prstGeom>
          </p:spPr>
          <p:txBody>
            <a:bodyPr anchor="ctr" rtlCol="false" tIns="50800" lIns="50800" bIns="50800" rIns="50800"/>
            <a:lstStyle/>
            <a:p>
              <a:pPr algn="ctr">
                <a:lnSpc>
                  <a:spcPts val="1418"/>
                </a:lnSpc>
              </a:pPr>
            </a:p>
          </p:txBody>
        </p:sp>
      </p:grpSp>
      <p:sp>
        <p:nvSpPr>
          <p:cNvPr name="TextBox 18" id="18"/>
          <p:cNvSpPr txBox="true"/>
          <p:nvPr/>
        </p:nvSpPr>
        <p:spPr>
          <a:xfrm rot="0">
            <a:off x="548640" y="372835"/>
            <a:ext cx="3915174" cy="215479"/>
          </a:xfrm>
          <a:prstGeom prst="rect">
            <a:avLst/>
          </a:prstGeom>
        </p:spPr>
        <p:txBody>
          <a:bodyPr anchor="t" rtlCol="false" tIns="0" lIns="0" bIns="0" rIns="0">
            <a:spAutoFit/>
          </a:bodyPr>
          <a:lstStyle/>
          <a:p>
            <a:pPr>
              <a:lnSpc>
                <a:spcPts val="1773"/>
              </a:lnSpc>
            </a:pPr>
            <a:r>
              <a:rPr lang="en-US" sz="1266" spc="101">
                <a:solidFill>
                  <a:srgbClr val="050A30"/>
                </a:solidFill>
                <a:latin typeface="HK Grotesk Bold"/>
              </a:rPr>
              <a:t>COMMUNITY COMPANION CHALLENGE 2024</a:t>
            </a:r>
          </a:p>
        </p:txBody>
      </p:sp>
      <p:sp>
        <p:nvSpPr>
          <p:cNvPr name="TextBox 19" id="19"/>
          <p:cNvSpPr txBox="true"/>
          <p:nvPr/>
        </p:nvSpPr>
        <p:spPr>
          <a:xfrm rot="0">
            <a:off x="663618" y="888918"/>
            <a:ext cx="8290560" cy="887094"/>
          </a:xfrm>
          <a:prstGeom prst="rect">
            <a:avLst/>
          </a:prstGeom>
        </p:spPr>
        <p:txBody>
          <a:bodyPr anchor="t" rtlCol="false" tIns="0" lIns="0" bIns="0" rIns="0">
            <a:spAutoFit/>
          </a:bodyPr>
          <a:lstStyle/>
          <a:p>
            <a:pPr>
              <a:lnSpc>
                <a:spcPts val="7280"/>
              </a:lnSpc>
            </a:pPr>
            <a:r>
              <a:rPr lang="en-US" sz="5200">
                <a:solidFill>
                  <a:srgbClr val="050A30"/>
                </a:solidFill>
                <a:latin typeface="Canva Sans Bold"/>
              </a:rPr>
              <a:t>Dataset Preparation</a:t>
            </a:r>
          </a:p>
        </p:txBody>
      </p:sp>
      <p:sp>
        <p:nvSpPr>
          <p:cNvPr name="TextBox 20" id="20"/>
          <p:cNvSpPr txBox="true"/>
          <p:nvPr/>
        </p:nvSpPr>
        <p:spPr>
          <a:xfrm rot="0">
            <a:off x="872224" y="2171867"/>
            <a:ext cx="1923008" cy="264159"/>
          </a:xfrm>
          <a:prstGeom prst="rect">
            <a:avLst/>
          </a:prstGeom>
        </p:spPr>
        <p:txBody>
          <a:bodyPr anchor="t" rtlCol="false" tIns="0" lIns="0" bIns="0" rIns="0">
            <a:spAutoFit/>
          </a:bodyPr>
          <a:lstStyle/>
          <a:p>
            <a:pPr algn="ctr">
              <a:lnSpc>
                <a:spcPts val="2240"/>
              </a:lnSpc>
            </a:pPr>
            <a:r>
              <a:rPr lang="en-US" sz="1600">
                <a:solidFill>
                  <a:srgbClr val="050A30"/>
                </a:solidFill>
                <a:latin typeface="Canva Sans Bold"/>
              </a:rPr>
              <a:t>1. Outliers Removal</a:t>
            </a:r>
          </a:p>
        </p:txBody>
      </p:sp>
      <p:grpSp>
        <p:nvGrpSpPr>
          <p:cNvPr name="Group 21" id="21"/>
          <p:cNvGrpSpPr/>
          <p:nvPr/>
        </p:nvGrpSpPr>
        <p:grpSpPr>
          <a:xfrm rot="0">
            <a:off x="731520" y="2626526"/>
            <a:ext cx="2430424" cy="920115"/>
            <a:chOff x="0" y="0"/>
            <a:chExt cx="3240566" cy="1226819"/>
          </a:xfrm>
        </p:grpSpPr>
        <p:sp>
          <p:nvSpPr>
            <p:cNvPr name="TextBox 22" id="22"/>
            <p:cNvSpPr txBox="true"/>
            <p:nvPr/>
          </p:nvSpPr>
          <p:spPr>
            <a:xfrm rot="0">
              <a:off x="0" y="-19050"/>
              <a:ext cx="3240566" cy="816609"/>
            </a:xfrm>
            <a:prstGeom prst="rect">
              <a:avLst/>
            </a:prstGeom>
          </p:spPr>
          <p:txBody>
            <a:bodyPr anchor="t" rtlCol="false" tIns="0" lIns="0" bIns="0" rIns="0">
              <a:spAutoFit/>
            </a:bodyPr>
            <a:lstStyle/>
            <a:p>
              <a:pPr>
                <a:lnSpc>
                  <a:spcPts val="1680"/>
                </a:lnSpc>
              </a:pPr>
              <a:r>
                <a:rPr lang="en-US" sz="1200">
                  <a:solidFill>
                    <a:srgbClr val="050A30"/>
                  </a:solidFill>
                  <a:latin typeface="Canva Sans"/>
                </a:rPr>
                <a:t>Some SDOH variables exhibit outliers diverging from typical values</a:t>
              </a:r>
            </a:p>
          </p:txBody>
        </p:sp>
        <p:sp>
          <p:nvSpPr>
            <p:cNvPr name="TextBox 23" id="23"/>
            <p:cNvSpPr txBox="true"/>
            <p:nvPr/>
          </p:nvSpPr>
          <p:spPr>
            <a:xfrm rot="0">
              <a:off x="0" y="969009"/>
              <a:ext cx="3240566" cy="257810"/>
            </a:xfrm>
            <a:prstGeom prst="rect">
              <a:avLst/>
            </a:prstGeom>
          </p:spPr>
          <p:txBody>
            <a:bodyPr anchor="t" rtlCol="false" tIns="0" lIns="0" bIns="0" rIns="0">
              <a:spAutoFit/>
            </a:bodyPr>
            <a:lstStyle/>
            <a:p>
              <a:pPr>
                <a:lnSpc>
                  <a:spcPts val="1679"/>
                </a:lnSpc>
              </a:pPr>
            </a:p>
          </p:txBody>
        </p:sp>
      </p:grpSp>
      <p:grpSp>
        <p:nvGrpSpPr>
          <p:cNvPr name="Group 24" id="24"/>
          <p:cNvGrpSpPr/>
          <p:nvPr/>
        </p:nvGrpSpPr>
        <p:grpSpPr>
          <a:xfrm rot="0">
            <a:off x="3396849" y="3383337"/>
            <a:ext cx="2656433" cy="814179"/>
            <a:chOff x="0" y="0"/>
            <a:chExt cx="983864" cy="301548"/>
          </a:xfrm>
        </p:grpSpPr>
        <p:sp>
          <p:nvSpPr>
            <p:cNvPr name="Freeform 25" id="25"/>
            <p:cNvSpPr/>
            <p:nvPr/>
          </p:nvSpPr>
          <p:spPr>
            <a:xfrm flipH="false" flipV="false" rot="0">
              <a:off x="0" y="0"/>
              <a:ext cx="983864" cy="301548"/>
            </a:xfrm>
            <a:custGeom>
              <a:avLst/>
              <a:gdLst/>
              <a:ahLst/>
              <a:cxnLst/>
              <a:rect r="r" b="b" t="t" l="l"/>
              <a:pathLst>
                <a:path h="301548" w="983864">
                  <a:moveTo>
                    <a:pt x="104919" y="0"/>
                  </a:moveTo>
                  <a:lnTo>
                    <a:pt x="878946" y="0"/>
                  </a:lnTo>
                  <a:cubicBezTo>
                    <a:pt x="906772" y="0"/>
                    <a:pt x="933458" y="11054"/>
                    <a:pt x="953134" y="30730"/>
                  </a:cubicBezTo>
                  <a:cubicBezTo>
                    <a:pt x="972810" y="50406"/>
                    <a:pt x="983864" y="77092"/>
                    <a:pt x="983864" y="104919"/>
                  </a:cubicBezTo>
                  <a:lnTo>
                    <a:pt x="983864" y="196629"/>
                  </a:lnTo>
                  <a:cubicBezTo>
                    <a:pt x="983864" y="224455"/>
                    <a:pt x="972810" y="251142"/>
                    <a:pt x="953134" y="270818"/>
                  </a:cubicBezTo>
                  <a:cubicBezTo>
                    <a:pt x="933458" y="290494"/>
                    <a:pt x="906772" y="301548"/>
                    <a:pt x="878946" y="301548"/>
                  </a:cubicBezTo>
                  <a:lnTo>
                    <a:pt x="104919" y="301548"/>
                  </a:lnTo>
                  <a:cubicBezTo>
                    <a:pt x="77092" y="301548"/>
                    <a:pt x="50406" y="290494"/>
                    <a:pt x="30730" y="270818"/>
                  </a:cubicBezTo>
                  <a:cubicBezTo>
                    <a:pt x="11054" y="251142"/>
                    <a:pt x="0" y="224455"/>
                    <a:pt x="0" y="196629"/>
                  </a:cubicBezTo>
                  <a:lnTo>
                    <a:pt x="0" y="104919"/>
                  </a:lnTo>
                  <a:cubicBezTo>
                    <a:pt x="0" y="77092"/>
                    <a:pt x="11054" y="50406"/>
                    <a:pt x="30730" y="30730"/>
                  </a:cubicBezTo>
                  <a:cubicBezTo>
                    <a:pt x="50406" y="11054"/>
                    <a:pt x="77092" y="0"/>
                    <a:pt x="104919" y="0"/>
                  </a:cubicBezTo>
                  <a:close/>
                </a:path>
              </a:pathLst>
            </a:custGeom>
            <a:solidFill>
              <a:srgbClr val="AFFFB2"/>
            </a:solidFill>
          </p:spPr>
        </p:sp>
        <p:sp>
          <p:nvSpPr>
            <p:cNvPr name="TextBox 26" id="26"/>
            <p:cNvSpPr txBox="true"/>
            <p:nvPr/>
          </p:nvSpPr>
          <p:spPr>
            <a:xfrm>
              <a:off x="0" y="-19050"/>
              <a:ext cx="983864" cy="320598"/>
            </a:xfrm>
            <a:prstGeom prst="rect">
              <a:avLst/>
            </a:prstGeom>
          </p:spPr>
          <p:txBody>
            <a:bodyPr anchor="ctr" rtlCol="false" tIns="50800" lIns="50800" bIns="50800" rIns="50800"/>
            <a:lstStyle/>
            <a:p>
              <a:pPr algn="ctr">
                <a:lnSpc>
                  <a:spcPts val="1418"/>
                </a:lnSpc>
              </a:pPr>
            </a:p>
          </p:txBody>
        </p:sp>
      </p:grpSp>
      <p:grpSp>
        <p:nvGrpSpPr>
          <p:cNvPr name="Group 27" id="27"/>
          <p:cNvGrpSpPr/>
          <p:nvPr/>
        </p:nvGrpSpPr>
        <p:grpSpPr>
          <a:xfrm rot="0">
            <a:off x="3396849" y="2483651"/>
            <a:ext cx="2656433" cy="814179"/>
            <a:chOff x="0" y="0"/>
            <a:chExt cx="983864" cy="301548"/>
          </a:xfrm>
        </p:grpSpPr>
        <p:sp>
          <p:nvSpPr>
            <p:cNvPr name="Freeform 28" id="28"/>
            <p:cNvSpPr/>
            <p:nvPr/>
          </p:nvSpPr>
          <p:spPr>
            <a:xfrm flipH="false" flipV="false" rot="0">
              <a:off x="0" y="0"/>
              <a:ext cx="983864" cy="301548"/>
            </a:xfrm>
            <a:custGeom>
              <a:avLst/>
              <a:gdLst/>
              <a:ahLst/>
              <a:cxnLst/>
              <a:rect r="r" b="b" t="t" l="l"/>
              <a:pathLst>
                <a:path h="301548" w="983864">
                  <a:moveTo>
                    <a:pt x="104919" y="0"/>
                  </a:moveTo>
                  <a:lnTo>
                    <a:pt x="878946" y="0"/>
                  </a:lnTo>
                  <a:cubicBezTo>
                    <a:pt x="906772" y="0"/>
                    <a:pt x="933458" y="11054"/>
                    <a:pt x="953134" y="30730"/>
                  </a:cubicBezTo>
                  <a:cubicBezTo>
                    <a:pt x="972810" y="50406"/>
                    <a:pt x="983864" y="77092"/>
                    <a:pt x="983864" y="104919"/>
                  </a:cubicBezTo>
                  <a:lnTo>
                    <a:pt x="983864" y="196629"/>
                  </a:lnTo>
                  <a:cubicBezTo>
                    <a:pt x="983864" y="224455"/>
                    <a:pt x="972810" y="251142"/>
                    <a:pt x="953134" y="270818"/>
                  </a:cubicBezTo>
                  <a:cubicBezTo>
                    <a:pt x="933458" y="290494"/>
                    <a:pt x="906772" y="301548"/>
                    <a:pt x="878946" y="301548"/>
                  </a:cubicBezTo>
                  <a:lnTo>
                    <a:pt x="104919" y="301548"/>
                  </a:lnTo>
                  <a:cubicBezTo>
                    <a:pt x="77092" y="301548"/>
                    <a:pt x="50406" y="290494"/>
                    <a:pt x="30730" y="270818"/>
                  </a:cubicBezTo>
                  <a:cubicBezTo>
                    <a:pt x="11054" y="251142"/>
                    <a:pt x="0" y="224455"/>
                    <a:pt x="0" y="196629"/>
                  </a:cubicBezTo>
                  <a:lnTo>
                    <a:pt x="0" y="104919"/>
                  </a:lnTo>
                  <a:cubicBezTo>
                    <a:pt x="0" y="77092"/>
                    <a:pt x="11054" y="50406"/>
                    <a:pt x="30730" y="30730"/>
                  </a:cubicBezTo>
                  <a:cubicBezTo>
                    <a:pt x="50406" y="11054"/>
                    <a:pt x="77092" y="0"/>
                    <a:pt x="104919" y="0"/>
                  </a:cubicBezTo>
                  <a:close/>
                </a:path>
              </a:pathLst>
            </a:custGeom>
            <a:solidFill>
              <a:srgbClr val="FFAFAF"/>
            </a:solidFill>
          </p:spPr>
        </p:sp>
        <p:sp>
          <p:nvSpPr>
            <p:cNvPr name="TextBox 29" id="29"/>
            <p:cNvSpPr txBox="true"/>
            <p:nvPr/>
          </p:nvSpPr>
          <p:spPr>
            <a:xfrm>
              <a:off x="0" y="-19050"/>
              <a:ext cx="983864" cy="320598"/>
            </a:xfrm>
            <a:prstGeom prst="rect">
              <a:avLst/>
            </a:prstGeom>
          </p:spPr>
          <p:txBody>
            <a:bodyPr anchor="ctr" rtlCol="false" tIns="50800" lIns="50800" bIns="50800" rIns="50800"/>
            <a:lstStyle/>
            <a:p>
              <a:pPr algn="ctr">
                <a:lnSpc>
                  <a:spcPts val="1418"/>
                </a:lnSpc>
              </a:pPr>
            </a:p>
          </p:txBody>
        </p:sp>
      </p:grpSp>
      <p:sp>
        <p:nvSpPr>
          <p:cNvPr name="TextBox 30" id="30"/>
          <p:cNvSpPr txBox="true"/>
          <p:nvPr/>
        </p:nvSpPr>
        <p:spPr>
          <a:xfrm rot="0">
            <a:off x="3793919" y="2143292"/>
            <a:ext cx="1724422" cy="264159"/>
          </a:xfrm>
          <a:prstGeom prst="rect">
            <a:avLst/>
          </a:prstGeom>
        </p:spPr>
        <p:txBody>
          <a:bodyPr anchor="t" rtlCol="false" tIns="0" lIns="0" bIns="0" rIns="0">
            <a:spAutoFit/>
          </a:bodyPr>
          <a:lstStyle/>
          <a:p>
            <a:pPr>
              <a:lnSpc>
                <a:spcPts val="2240"/>
              </a:lnSpc>
            </a:pPr>
            <a:r>
              <a:rPr lang="en-US" sz="1600">
                <a:solidFill>
                  <a:srgbClr val="050A30"/>
                </a:solidFill>
                <a:latin typeface="Canva Sans Bold"/>
              </a:rPr>
              <a:t>2. Missing Values </a:t>
            </a:r>
          </a:p>
        </p:txBody>
      </p:sp>
      <p:sp>
        <p:nvSpPr>
          <p:cNvPr name="TextBox 31" id="31"/>
          <p:cNvSpPr txBox="true"/>
          <p:nvPr/>
        </p:nvSpPr>
        <p:spPr>
          <a:xfrm rot="0">
            <a:off x="3614799" y="2607476"/>
            <a:ext cx="2469736" cy="617220"/>
          </a:xfrm>
          <a:prstGeom prst="rect">
            <a:avLst/>
          </a:prstGeom>
        </p:spPr>
        <p:txBody>
          <a:bodyPr anchor="t" rtlCol="false" tIns="0" lIns="0" bIns="0" rIns="0">
            <a:spAutoFit/>
          </a:bodyPr>
          <a:lstStyle/>
          <a:p>
            <a:pPr>
              <a:lnSpc>
                <a:spcPts val="1679"/>
              </a:lnSpc>
            </a:pPr>
            <a:r>
              <a:rPr lang="en-US" sz="1200">
                <a:solidFill>
                  <a:srgbClr val="050A30"/>
                </a:solidFill>
                <a:latin typeface="Canva Sans"/>
              </a:rPr>
              <a:t>Several variables exhibited a significant amount of missing data</a:t>
            </a:r>
          </a:p>
        </p:txBody>
      </p:sp>
      <p:sp>
        <p:nvSpPr>
          <p:cNvPr name="TextBox 32" id="32"/>
          <p:cNvSpPr txBox="true"/>
          <p:nvPr/>
        </p:nvSpPr>
        <p:spPr>
          <a:xfrm rot="0">
            <a:off x="3590422" y="3577066"/>
            <a:ext cx="2469736" cy="407670"/>
          </a:xfrm>
          <a:prstGeom prst="rect">
            <a:avLst/>
          </a:prstGeom>
        </p:spPr>
        <p:txBody>
          <a:bodyPr anchor="t" rtlCol="false" tIns="0" lIns="0" bIns="0" rIns="0">
            <a:spAutoFit/>
          </a:bodyPr>
          <a:lstStyle/>
          <a:p>
            <a:pPr>
              <a:lnSpc>
                <a:spcPts val="1679"/>
              </a:lnSpc>
            </a:pPr>
            <a:r>
              <a:rPr lang="en-US" sz="1200">
                <a:solidFill>
                  <a:srgbClr val="050A30"/>
                </a:solidFill>
                <a:latin typeface="Canva Sans"/>
              </a:rPr>
              <a:t>Variables with missing data exceeding 50% were excluded</a:t>
            </a:r>
          </a:p>
        </p:txBody>
      </p:sp>
      <p:sp>
        <p:nvSpPr>
          <p:cNvPr name="TextBox 33" id="33"/>
          <p:cNvSpPr txBox="true"/>
          <p:nvPr/>
        </p:nvSpPr>
        <p:spPr>
          <a:xfrm rot="0">
            <a:off x="6461993" y="2171867"/>
            <a:ext cx="2335213" cy="264159"/>
          </a:xfrm>
          <a:prstGeom prst="rect">
            <a:avLst/>
          </a:prstGeom>
        </p:spPr>
        <p:txBody>
          <a:bodyPr anchor="t" rtlCol="false" tIns="0" lIns="0" bIns="0" rIns="0">
            <a:spAutoFit/>
          </a:bodyPr>
          <a:lstStyle/>
          <a:p>
            <a:pPr>
              <a:lnSpc>
                <a:spcPts val="2240"/>
              </a:lnSpc>
            </a:pPr>
            <a:r>
              <a:rPr lang="en-US" sz="1600">
                <a:solidFill>
                  <a:srgbClr val="050A30"/>
                </a:solidFill>
                <a:latin typeface="Canva Sans Bold"/>
              </a:rPr>
              <a:t>3. Unnormalised Values</a:t>
            </a:r>
          </a:p>
        </p:txBody>
      </p:sp>
      <p:grpSp>
        <p:nvGrpSpPr>
          <p:cNvPr name="Group 34" id="34"/>
          <p:cNvGrpSpPr/>
          <p:nvPr/>
        </p:nvGrpSpPr>
        <p:grpSpPr>
          <a:xfrm rot="0">
            <a:off x="6347617" y="3345455"/>
            <a:ext cx="2656433" cy="814179"/>
            <a:chOff x="0" y="0"/>
            <a:chExt cx="983864" cy="301548"/>
          </a:xfrm>
        </p:grpSpPr>
        <p:sp>
          <p:nvSpPr>
            <p:cNvPr name="Freeform 35" id="35"/>
            <p:cNvSpPr/>
            <p:nvPr/>
          </p:nvSpPr>
          <p:spPr>
            <a:xfrm flipH="false" flipV="false" rot="0">
              <a:off x="0" y="0"/>
              <a:ext cx="983864" cy="301548"/>
            </a:xfrm>
            <a:custGeom>
              <a:avLst/>
              <a:gdLst/>
              <a:ahLst/>
              <a:cxnLst/>
              <a:rect r="r" b="b" t="t" l="l"/>
              <a:pathLst>
                <a:path h="301548" w="983864">
                  <a:moveTo>
                    <a:pt x="104919" y="0"/>
                  </a:moveTo>
                  <a:lnTo>
                    <a:pt x="878946" y="0"/>
                  </a:lnTo>
                  <a:cubicBezTo>
                    <a:pt x="906772" y="0"/>
                    <a:pt x="933458" y="11054"/>
                    <a:pt x="953134" y="30730"/>
                  </a:cubicBezTo>
                  <a:cubicBezTo>
                    <a:pt x="972810" y="50406"/>
                    <a:pt x="983864" y="77092"/>
                    <a:pt x="983864" y="104919"/>
                  </a:cubicBezTo>
                  <a:lnTo>
                    <a:pt x="983864" y="196629"/>
                  </a:lnTo>
                  <a:cubicBezTo>
                    <a:pt x="983864" y="224455"/>
                    <a:pt x="972810" y="251142"/>
                    <a:pt x="953134" y="270818"/>
                  </a:cubicBezTo>
                  <a:cubicBezTo>
                    <a:pt x="933458" y="290494"/>
                    <a:pt x="906772" y="301548"/>
                    <a:pt x="878946" y="301548"/>
                  </a:cubicBezTo>
                  <a:lnTo>
                    <a:pt x="104919" y="301548"/>
                  </a:lnTo>
                  <a:cubicBezTo>
                    <a:pt x="77092" y="301548"/>
                    <a:pt x="50406" y="290494"/>
                    <a:pt x="30730" y="270818"/>
                  </a:cubicBezTo>
                  <a:cubicBezTo>
                    <a:pt x="11054" y="251142"/>
                    <a:pt x="0" y="224455"/>
                    <a:pt x="0" y="196629"/>
                  </a:cubicBezTo>
                  <a:lnTo>
                    <a:pt x="0" y="104919"/>
                  </a:lnTo>
                  <a:cubicBezTo>
                    <a:pt x="0" y="77092"/>
                    <a:pt x="11054" y="50406"/>
                    <a:pt x="30730" y="30730"/>
                  </a:cubicBezTo>
                  <a:cubicBezTo>
                    <a:pt x="50406" y="11054"/>
                    <a:pt x="77092" y="0"/>
                    <a:pt x="104919" y="0"/>
                  </a:cubicBezTo>
                  <a:close/>
                </a:path>
              </a:pathLst>
            </a:custGeom>
            <a:solidFill>
              <a:srgbClr val="AFFFB2"/>
            </a:solidFill>
          </p:spPr>
        </p:sp>
        <p:sp>
          <p:nvSpPr>
            <p:cNvPr name="TextBox 36" id="36"/>
            <p:cNvSpPr txBox="true"/>
            <p:nvPr/>
          </p:nvSpPr>
          <p:spPr>
            <a:xfrm>
              <a:off x="0" y="-19050"/>
              <a:ext cx="983864" cy="320598"/>
            </a:xfrm>
            <a:prstGeom prst="rect">
              <a:avLst/>
            </a:prstGeom>
          </p:spPr>
          <p:txBody>
            <a:bodyPr anchor="ctr" rtlCol="false" tIns="50800" lIns="50800" bIns="50800" rIns="50800"/>
            <a:lstStyle/>
            <a:p>
              <a:pPr algn="ctr">
                <a:lnSpc>
                  <a:spcPts val="1418"/>
                </a:lnSpc>
              </a:pPr>
            </a:p>
          </p:txBody>
        </p:sp>
      </p:grpSp>
      <p:sp>
        <p:nvSpPr>
          <p:cNvPr name="TextBox 37" id="37"/>
          <p:cNvSpPr txBox="true"/>
          <p:nvPr/>
        </p:nvSpPr>
        <p:spPr>
          <a:xfrm rot="0">
            <a:off x="6576369" y="3527590"/>
            <a:ext cx="2427681" cy="407670"/>
          </a:xfrm>
          <a:prstGeom prst="rect">
            <a:avLst/>
          </a:prstGeom>
        </p:spPr>
        <p:txBody>
          <a:bodyPr anchor="t" rtlCol="false" tIns="0" lIns="0" bIns="0" rIns="0">
            <a:spAutoFit/>
          </a:bodyPr>
          <a:lstStyle/>
          <a:p>
            <a:pPr>
              <a:lnSpc>
                <a:spcPts val="1679"/>
              </a:lnSpc>
            </a:pPr>
            <a:r>
              <a:rPr lang="en-US" sz="1200">
                <a:solidFill>
                  <a:srgbClr val="050A30"/>
                </a:solidFill>
                <a:latin typeface="Canva Sans"/>
              </a:rPr>
              <a:t>Normalization was achieved through min-max scaling</a:t>
            </a:r>
          </a:p>
        </p:txBody>
      </p:sp>
      <p:sp>
        <p:nvSpPr>
          <p:cNvPr name="TextBox 38" id="38"/>
          <p:cNvSpPr txBox="true"/>
          <p:nvPr/>
        </p:nvSpPr>
        <p:spPr>
          <a:xfrm rot="0">
            <a:off x="1019183" y="4416591"/>
            <a:ext cx="1629082" cy="540312"/>
          </a:xfrm>
          <a:prstGeom prst="rect">
            <a:avLst/>
          </a:prstGeom>
        </p:spPr>
        <p:txBody>
          <a:bodyPr anchor="t" rtlCol="false" tIns="0" lIns="0" bIns="0" rIns="0">
            <a:spAutoFit/>
          </a:bodyPr>
          <a:lstStyle/>
          <a:p>
            <a:pPr algn="ctr">
              <a:lnSpc>
                <a:spcPts val="2240"/>
              </a:lnSpc>
            </a:pPr>
            <a:r>
              <a:rPr lang="en-US" sz="1600">
                <a:solidFill>
                  <a:srgbClr val="050A30"/>
                </a:solidFill>
                <a:latin typeface="Canva Sans Bold"/>
              </a:rPr>
              <a:t>4. Feature Name</a:t>
            </a:r>
          </a:p>
          <a:p>
            <a:pPr algn="ctr">
              <a:lnSpc>
                <a:spcPts val="2240"/>
              </a:lnSpc>
            </a:pPr>
            <a:r>
              <a:rPr lang="en-US" sz="1600">
                <a:solidFill>
                  <a:srgbClr val="050A30"/>
                </a:solidFill>
                <a:latin typeface="Canva Sans Bold"/>
              </a:rPr>
              <a:t>     </a:t>
            </a:r>
            <a:r>
              <a:rPr lang="en-US" sz="1600">
                <a:solidFill>
                  <a:srgbClr val="050A30"/>
                </a:solidFill>
                <a:latin typeface="Canva Sans Bold"/>
              </a:rPr>
              <a:t>Discrepancy </a:t>
            </a:r>
          </a:p>
        </p:txBody>
      </p:sp>
      <p:grpSp>
        <p:nvGrpSpPr>
          <p:cNvPr name="Group 39" id="39"/>
          <p:cNvGrpSpPr/>
          <p:nvPr/>
        </p:nvGrpSpPr>
        <p:grpSpPr>
          <a:xfrm rot="0">
            <a:off x="507358" y="4998042"/>
            <a:ext cx="2656433" cy="814179"/>
            <a:chOff x="0" y="0"/>
            <a:chExt cx="983864" cy="301548"/>
          </a:xfrm>
        </p:grpSpPr>
        <p:sp>
          <p:nvSpPr>
            <p:cNvPr name="Freeform 40" id="40"/>
            <p:cNvSpPr/>
            <p:nvPr/>
          </p:nvSpPr>
          <p:spPr>
            <a:xfrm flipH="false" flipV="false" rot="0">
              <a:off x="0" y="0"/>
              <a:ext cx="983864" cy="301548"/>
            </a:xfrm>
            <a:custGeom>
              <a:avLst/>
              <a:gdLst/>
              <a:ahLst/>
              <a:cxnLst/>
              <a:rect r="r" b="b" t="t" l="l"/>
              <a:pathLst>
                <a:path h="301548" w="983864">
                  <a:moveTo>
                    <a:pt x="104919" y="0"/>
                  </a:moveTo>
                  <a:lnTo>
                    <a:pt x="878946" y="0"/>
                  </a:lnTo>
                  <a:cubicBezTo>
                    <a:pt x="906772" y="0"/>
                    <a:pt x="933458" y="11054"/>
                    <a:pt x="953134" y="30730"/>
                  </a:cubicBezTo>
                  <a:cubicBezTo>
                    <a:pt x="972810" y="50406"/>
                    <a:pt x="983864" y="77092"/>
                    <a:pt x="983864" y="104919"/>
                  </a:cubicBezTo>
                  <a:lnTo>
                    <a:pt x="983864" y="196629"/>
                  </a:lnTo>
                  <a:cubicBezTo>
                    <a:pt x="983864" y="224455"/>
                    <a:pt x="972810" y="251142"/>
                    <a:pt x="953134" y="270818"/>
                  </a:cubicBezTo>
                  <a:cubicBezTo>
                    <a:pt x="933458" y="290494"/>
                    <a:pt x="906772" y="301548"/>
                    <a:pt x="878946" y="301548"/>
                  </a:cubicBezTo>
                  <a:lnTo>
                    <a:pt x="104919" y="301548"/>
                  </a:lnTo>
                  <a:cubicBezTo>
                    <a:pt x="77092" y="301548"/>
                    <a:pt x="50406" y="290494"/>
                    <a:pt x="30730" y="270818"/>
                  </a:cubicBezTo>
                  <a:cubicBezTo>
                    <a:pt x="11054" y="251142"/>
                    <a:pt x="0" y="224455"/>
                    <a:pt x="0" y="196629"/>
                  </a:cubicBezTo>
                  <a:lnTo>
                    <a:pt x="0" y="104919"/>
                  </a:lnTo>
                  <a:cubicBezTo>
                    <a:pt x="0" y="77092"/>
                    <a:pt x="11054" y="50406"/>
                    <a:pt x="30730" y="30730"/>
                  </a:cubicBezTo>
                  <a:cubicBezTo>
                    <a:pt x="50406" y="11054"/>
                    <a:pt x="77092" y="0"/>
                    <a:pt x="104919" y="0"/>
                  </a:cubicBezTo>
                  <a:close/>
                </a:path>
              </a:pathLst>
            </a:custGeom>
            <a:solidFill>
              <a:srgbClr val="FFAFAF"/>
            </a:solidFill>
          </p:spPr>
        </p:sp>
        <p:sp>
          <p:nvSpPr>
            <p:cNvPr name="TextBox 41" id="41"/>
            <p:cNvSpPr txBox="true"/>
            <p:nvPr/>
          </p:nvSpPr>
          <p:spPr>
            <a:xfrm>
              <a:off x="0" y="-19050"/>
              <a:ext cx="983864" cy="320598"/>
            </a:xfrm>
            <a:prstGeom prst="rect">
              <a:avLst/>
            </a:prstGeom>
          </p:spPr>
          <p:txBody>
            <a:bodyPr anchor="ctr" rtlCol="false" tIns="50800" lIns="50800" bIns="50800" rIns="50800"/>
            <a:lstStyle/>
            <a:p>
              <a:pPr algn="ctr">
                <a:lnSpc>
                  <a:spcPts val="1418"/>
                </a:lnSpc>
              </a:pPr>
            </a:p>
          </p:txBody>
        </p:sp>
      </p:grpSp>
      <p:grpSp>
        <p:nvGrpSpPr>
          <p:cNvPr name="Group 42" id="42"/>
          <p:cNvGrpSpPr/>
          <p:nvPr/>
        </p:nvGrpSpPr>
        <p:grpSpPr>
          <a:xfrm rot="0">
            <a:off x="548640" y="5936145"/>
            <a:ext cx="2644047" cy="741426"/>
            <a:chOff x="0" y="0"/>
            <a:chExt cx="979277" cy="274602"/>
          </a:xfrm>
        </p:grpSpPr>
        <p:sp>
          <p:nvSpPr>
            <p:cNvPr name="Freeform 43" id="43"/>
            <p:cNvSpPr/>
            <p:nvPr/>
          </p:nvSpPr>
          <p:spPr>
            <a:xfrm flipH="false" flipV="false" rot="0">
              <a:off x="0" y="0"/>
              <a:ext cx="979277" cy="274602"/>
            </a:xfrm>
            <a:custGeom>
              <a:avLst/>
              <a:gdLst/>
              <a:ahLst/>
              <a:cxnLst/>
              <a:rect r="r" b="b" t="t" l="l"/>
              <a:pathLst>
                <a:path h="274602" w="979277">
                  <a:moveTo>
                    <a:pt x="105410" y="0"/>
                  </a:moveTo>
                  <a:lnTo>
                    <a:pt x="873867" y="0"/>
                  </a:lnTo>
                  <a:cubicBezTo>
                    <a:pt x="901823" y="0"/>
                    <a:pt x="928635" y="11106"/>
                    <a:pt x="948403" y="30874"/>
                  </a:cubicBezTo>
                  <a:cubicBezTo>
                    <a:pt x="968171" y="50642"/>
                    <a:pt x="979277" y="77454"/>
                    <a:pt x="979277" y="105410"/>
                  </a:cubicBezTo>
                  <a:lnTo>
                    <a:pt x="979277" y="169192"/>
                  </a:lnTo>
                  <a:cubicBezTo>
                    <a:pt x="979277" y="227409"/>
                    <a:pt x="932083" y="274602"/>
                    <a:pt x="873867" y="274602"/>
                  </a:cubicBezTo>
                  <a:lnTo>
                    <a:pt x="105410" y="274602"/>
                  </a:lnTo>
                  <a:cubicBezTo>
                    <a:pt x="77454" y="274602"/>
                    <a:pt x="50642" y="263497"/>
                    <a:pt x="30874" y="243728"/>
                  </a:cubicBezTo>
                  <a:cubicBezTo>
                    <a:pt x="11106" y="223960"/>
                    <a:pt x="0" y="197149"/>
                    <a:pt x="0" y="169192"/>
                  </a:cubicBezTo>
                  <a:lnTo>
                    <a:pt x="0" y="105410"/>
                  </a:lnTo>
                  <a:cubicBezTo>
                    <a:pt x="0" y="77454"/>
                    <a:pt x="11106" y="50642"/>
                    <a:pt x="30874" y="30874"/>
                  </a:cubicBezTo>
                  <a:cubicBezTo>
                    <a:pt x="50642" y="11106"/>
                    <a:pt x="77454" y="0"/>
                    <a:pt x="105410" y="0"/>
                  </a:cubicBezTo>
                  <a:close/>
                </a:path>
              </a:pathLst>
            </a:custGeom>
            <a:solidFill>
              <a:srgbClr val="AFFFB2"/>
            </a:solidFill>
          </p:spPr>
        </p:sp>
        <p:sp>
          <p:nvSpPr>
            <p:cNvPr name="TextBox 44" id="44"/>
            <p:cNvSpPr txBox="true"/>
            <p:nvPr/>
          </p:nvSpPr>
          <p:spPr>
            <a:xfrm>
              <a:off x="0" y="-9525"/>
              <a:ext cx="979277" cy="284127"/>
            </a:xfrm>
            <a:prstGeom prst="rect">
              <a:avLst/>
            </a:prstGeom>
          </p:spPr>
          <p:txBody>
            <a:bodyPr anchor="ctr" rtlCol="false" tIns="50800" lIns="50800" bIns="50800" rIns="50800"/>
            <a:lstStyle/>
            <a:p>
              <a:pPr algn="ctr">
                <a:lnSpc>
                  <a:spcPts val="1679"/>
                </a:lnSpc>
              </a:pPr>
            </a:p>
          </p:txBody>
        </p:sp>
      </p:grpSp>
      <p:sp>
        <p:nvSpPr>
          <p:cNvPr name="TextBox 45" id="45"/>
          <p:cNvSpPr txBox="true"/>
          <p:nvPr/>
        </p:nvSpPr>
        <p:spPr>
          <a:xfrm rot="0">
            <a:off x="731520" y="5185575"/>
            <a:ext cx="2430424" cy="617219"/>
          </a:xfrm>
          <a:prstGeom prst="rect">
            <a:avLst/>
          </a:prstGeom>
        </p:spPr>
        <p:txBody>
          <a:bodyPr anchor="t" rtlCol="false" tIns="0" lIns="0" bIns="0" rIns="0">
            <a:spAutoFit/>
          </a:bodyPr>
          <a:lstStyle/>
          <a:p>
            <a:pPr>
              <a:lnSpc>
                <a:spcPts val="1680"/>
              </a:lnSpc>
            </a:pPr>
            <a:r>
              <a:rPr lang="en-US" sz="1200">
                <a:solidFill>
                  <a:srgbClr val="050A30"/>
                </a:solidFill>
                <a:latin typeface="Canva Sans"/>
              </a:rPr>
              <a:t>Identical features across datasets had varying names</a:t>
            </a:r>
          </a:p>
          <a:p>
            <a:pPr>
              <a:lnSpc>
                <a:spcPts val="1680"/>
              </a:lnSpc>
            </a:pPr>
          </a:p>
        </p:txBody>
      </p:sp>
      <p:grpSp>
        <p:nvGrpSpPr>
          <p:cNvPr name="Group 46" id="46"/>
          <p:cNvGrpSpPr/>
          <p:nvPr/>
        </p:nvGrpSpPr>
        <p:grpSpPr>
          <a:xfrm rot="0">
            <a:off x="3412476" y="4998436"/>
            <a:ext cx="2656433" cy="814179"/>
            <a:chOff x="0" y="0"/>
            <a:chExt cx="983864" cy="301548"/>
          </a:xfrm>
        </p:grpSpPr>
        <p:sp>
          <p:nvSpPr>
            <p:cNvPr name="Freeform 47" id="47"/>
            <p:cNvSpPr/>
            <p:nvPr/>
          </p:nvSpPr>
          <p:spPr>
            <a:xfrm flipH="false" flipV="false" rot="0">
              <a:off x="0" y="0"/>
              <a:ext cx="983864" cy="301548"/>
            </a:xfrm>
            <a:custGeom>
              <a:avLst/>
              <a:gdLst/>
              <a:ahLst/>
              <a:cxnLst/>
              <a:rect r="r" b="b" t="t" l="l"/>
              <a:pathLst>
                <a:path h="301548" w="983864">
                  <a:moveTo>
                    <a:pt x="104919" y="0"/>
                  </a:moveTo>
                  <a:lnTo>
                    <a:pt x="878946" y="0"/>
                  </a:lnTo>
                  <a:cubicBezTo>
                    <a:pt x="906772" y="0"/>
                    <a:pt x="933458" y="11054"/>
                    <a:pt x="953134" y="30730"/>
                  </a:cubicBezTo>
                  <a:cubicBezTo>
                    <a:pt x="972810" y="50406"/>
                    <a:pt x="983864" y="77092"/>
                    <a:pt x="983864" y="104919"/>
                  </a:cubicBezTo>
                  <a:lnTo>
                    <a:pt x="983864" y="196629"/>
                  </a:lnTo>
                  <a:cubicBezTo>
                    <a:pt x="983864" y="224455"/>
                    <a:pt x="972810" y="251142"/>
                    <a:pt x="953134" y="270818"/>
                  </a:cubicBezTo>
                  <a:cubicBezTo>
                    <a:pt x="933458" y="290494"/>
                    <a:pt x="906772" y="301548"/>
                    <a:pt x="878946" y="301548"/>
                  </a:cubicBezTo>
                  <a:lnTo>
                    <a:pt x="104919" y="301548"/>
                  </a:lnTo>
                  <a:cubicBezTo>
                    <a:pt x="77092" y="301548"/>
                    <a:pt x="50406" y="290494"/>
                    <a:pt x="30730" y="270818"/>
                  </a:cubicBezTo>
                  <a:cubicBezTo>
                    <a:pt x="11054" y="251142"/>
                    <a:pt x="0" y="224455"/>
                    <a:pt x="0" y="196629"/>
                  </a:cubicBezTo>
                  <a:lnTo>
                    <a:pt x="0" y="104919"/>
                  </a:lnTo>
                  <a:cubicBezTo>
                    <a:pt x="0" y="77092"/>
                    <a:pt x="11054" y="50406"/>
                    <a:pt x="30730" y="30730"/>
                  </a:cubicBezTo>
                  <a:cubicBezTo>
                    <a:pt x="50406" y="11054"/>
                    <a:pt x="77092" y="0"/>
                    <a:pt x="104919" y="0"/>
                  </a:cubicBezTo>
                  <a:close/>
                </a:path>
              </a:pathLst>
            </a:custGeom>
            <a:solidFill>
              <a:srgbClr val="FFAFAF"/>
            </a:solidFill>
          </p:spPr>
        </p:sp>
        <p:sp>
          <p:nvSpPr>
            <p:cNvPr name="TextBox 48" id="48"/>
            <p:cNvSpPr txBox="true"/>
            <p:nvPr/>
          </p:nvSpPr>
          <p:spPr>
            <a:xfrm>
              <a:off x="0" y="-19050"/>
              <a:ext cx="983864" cy="320598"/>
            </a:xfrm>
            <a:prstGeom prst="rect">
              <a:avLst/>
            </a:prstGeom>
          </p:spPr>
          <p:txBody>
            <a:bodyPr anchor="ctr" rtlCol="false" tIns="50800" lIns="50800" bIns="50800" rIns="50800"/>
            <a:lstStyle/>
            <a:p>
              <a:pPr algn="ctr">
                <a:lnSpc>
                  <a:spcPts val="1418"/>
                </a:lnSpc>
              </a:pPr>
            </a:p>
          </p:txBody>
        </p:sp>
      </p:grpSp>
      <p:sp>
        <p:nvSpPr>
          <p:cNvPr name="TextBox 49" id="49"/>
          <p:cNvSpPr txBox="true"/>
          <p:nvPr/>
        </p:nvSpPr>
        <p:spPr>
          <a:xfrm rot="0">
            <a:off x="3574866" y="4435677"/>
            <a:ext cx="2213841" cy="540312"/>
          </a:xfrm>
          <a:prstGeom prst="rect">
            <a:avLst/>
          </a:prstGeom>
        </p:spPr>
        <p:txBody>
          <a:bodyPr anchor="t" rtlCol="false" tIns="0" lIns="0" bIns="0" rIns="0">
            <a:spAutoFit/>
          </a:bodyPr>
          <a:lstStyle/>
          <a:p>
            <a:pPr>
              <a:lnSpc>
                <a:spcPts val="2240"/>
              </a:lnSpc>
            </a:pPr>
            <a:r>
              <a:rPr lang="en-US" sz="1600">
                <a:solidFill>
                  <a:srgbClr val="050A30"/>
                </a:solidFill>
                <a:latin typeface="Canva Sans Bold"/>
              </a:rPr>
              <a:t>5. Absence of Primary </a:t>
            </a:r>
          </a:p>
          <a:p>
            <a:pPr algn="ctr">
              <a:lnSpc>
                <a:spcPts val="2240"/>
              </a:lnSpc>
            </a:pPr>
            <a:r>
              <a:rPr lang="en-US" sz="1600">
                <a:solidFill>
                  <a:srgbClr val="050A30"/>
                </a:solidFill>
                <a:latin typeface="Canva Sans Bold"/>
              </a:rPr>
              <a:t>Column</a:t>
            </a:r>
          </a:p>
        </p:txBody>
      </p:sp>
      <p:sp>
        <p:nvSpPr>
          <p:cNvPr name="TextBox 50" id="50"/>
          <p:cNvSpPr txBox="true"/>
          <p:nvPr/>
        </p:nvSpPr>
        <p:spPr>
          <a:xfrm rot="0">
            <a:off x="3559561" y="5087390"/>
            <a:ext cx="2537541" cy="617220"/>
          </a:xfrm>
          <a:prstGeom prst="rect">
            <a:avLst/>
          </a:prstGeom>
        </p:spPr>
        <p:txBody>
          <a:bodyPr anchor="t" rtlCol="false" tIns="0" lIns="0" bIns="0" rIns="0">
            <a:spAutoFit/>
          </a:bodyPr>
          <a:lstStyle/>
          <a:p>
            <a:pPr>
              <a:lnSpc>
                <a:spcPts val="1679"/>
              </a:lnSpc>
            </a:pPr>
            <a:r>
              <a:rPr lang="en-US" sz="1200">
                <a:solidFill>
                  <a:srgbClr val="050A30"/>
                </a:solidFill>
                <a:latin typeface="Canva Sans"/>
              </a:rPr>
              <a:t>Datasets varied in primary columns, including tract, zip code, and county</a:t>
            </a:r>
          </a:p>
        </p:txBody>
      </p:sp>
      <p:grpSp>
        <p:nvGrpSpPr>
          <p:cNvPr name="Group 51" id="51"/>
          <p:cNvGrpSpPr/>
          <p:nvPr/>
        </p:nvGrpSpPr>
        <p:grpSpPr>
          <a:xfrm rot="0">
            <a:off x="6336455" y="4998042"/>
            <a:ext cx="2656433" cy="814179"/>
            <a:chOff x="0" y="0"/>
            <a:chExt cx="983864" cy="301548"/>
          </a:xfrm>
        </p:grpSpPr>
        <p:sp>
          <p:nvSpPr>
            <p:cNvPr name="Freeform 52" id="52"/>
            <p:cNvSpPr/>
            <p:nvPr/>
          </p:nvSpPr>
          <p:spPr>
            <a:xfrm flipH="false" flipV="false" rot="0">
              <a:off x="0" y="0"/>
              <a:ext cx="983864" cy="301548"/>
            </a:xfrm>
            <a:custGeom>
              <a:avLst/>
              <a:gdLst/>
              <a:ahLst/>
              <a:cxnLst/>
              <a:rect r="r" b="b" t="t" l="l"/>
              <a:pathLst>
                <a:path h="301548" w="983864">
                  <a:moveTo>
                    <a:pt x="104919" y="0"/>
                  </a:moveTo>
                  <a:lnTo>
                    <a:pt x="878946" y="0"/>
                  </a:lnTo>
                  <a:cubicBezTo>
                    <a:pt x="906772" y="0"/>
                    <a:pt x="933458" y="11054"/>
                    <a:pt x="953134" y="30730"/>
                  </a:cubicBezTo>
                  <a:cubicBezTo>
                    <a:pt x="972810" y="50406"/>
                    <a:pt x="983864" y="77092"/>
                    <a:pt x="983864" y="104919"/>
                  </a:cubicBezTo>
                  <a:lnTo>
                    <a:pt x="983864" y="196629"/>
                  </a:lnTo>
                  <a:cubicBezTo>
                    <a:pt x="983864" y="224455"/>
                    <a:pt x="972810" y="251142"/>
                    <a:pt x="953134" y="270818"/>
                  </a:cubicBezTo>
                  <a:cubicBezTo>
                    <a:pt x="933458" y="290494"/>
                    <a:pt x="906772" y="301548"/>
                    <a:pt x="878946" y="301548"/>
                  </a:cubicBezTo>
                  <a:lnTo>
                    <a:pt x="104919" y="301548"/>
                  </a:lnTo>
                  <a:cubicBezTo>
                    <a:pt x="77092" y="301548"/>
                    <a:pt x="50406" y="290494"/>
                    <a:pt x="30730" y="270818"/>
                  </a:cubicBezTo>
                  <a:cubicBezTo>
                    <a:pt x="11054" y="251142"/>
                    <a:pt x="0" y="224455"/>
                    <a:pt x="0" y="196629"/>
                  </a:cubicBezTo>
                  <a:lnTo>
                    <a:pt x="0" y="104919"/>
                  </a:lnTo>
                  <a:cubicBezTo>
                    <a:pt x="0" y="77092"/>
                    <a:pt x="11054" y="50406"/>
                    <a:pt x="30730" y="30730"/>
                  </a:cubicBezTo>
                  <a:cubicBezTo>
                    <a:pt x="50406" y="11054"/>
                    <a:pt x="77092" y="0"/>
                    <a:pt x="104919" y="0"/>
                  </a:cubicBezTo>
                  <a:close/>
                </a:path>
              </a:pathLst>
            </a:custGeom>
            <a:solidFill>
              <a:srgbClr val="FFAFAF"/>
            </a:solidFill>
          </p:spPr>
        </p:sp>
        <p:sp>
          <p:nvSpPr>
            <p:cNvPr name="TextBox 53" id="53"/>
            <p:cNvSpPr txBox="true"/>
            <p:nvPr/>
          </p:nvSpPr>
          <p:spPr>
            <a:xfrm>
              <a:off x="0" y="-19050"/>
              <a:ext cx="983864" cy="320598"/>
            </a:xfrm>
            <a:prstGeom prst="rect">
              <a:avLst/>
            </a:prstGeom>
          </p:spPr>
          <p:txBody>
            <a:bodyPr anchor="ctr" rtlCol="false" tIns="50800" lIns="50800" bIns="50800" rIns="50800"/>
            <a:lstStyle/>
            <a:p>
              <a:pPr algn="ctr">
                <a:lnSpc>
                  <a:spcPts val="1418"/>
                </a:lnSpc>
              </a:pPr>
            </a:p>
          </p:txBody>
        </p:sp>
      </p:grpSp>
      <p:sp>
        <p:nvSpPr>
          <p:cNvPr name="TextBox 54" id="54"/>
          <p:cNvSpPr txBox="true"/>
          <p:nvPr/>
        </p:nvSpPr>
        <p:spPr>
          <a:xfrm rot="0">
            <a:off x="6803137" y="4416591"/>
            <a:ext cx="1723069" cy="540312"/>
          </a:xfrm>
          <a:prstGeom prst="rect">
            <a:avLst/>
          </a:prstGeom>
        </p:spPr>
        <p:txBody>
          <a:bodyPr anchor="t" rtlCol="false" tIns="0" lIns="0" bIns="0" rIns="0">
            <a:spAutoFit/>
          </a:bodyPr>
          <a:lstStyle/>
          <a:p>
            <a:pPr algn="ctr">
              <a:lnSpc>
                <a:spcPts val="2240"/>
              </a:lnSpc>
            </a:pPr>
            <a:r>
              <a:rPr lang="en-US" sz="1600">
                <a:solidFill>
                  <a:srgbClr val="050A30"/>
                </a:solidFill>
                <a:latin typeface="Canva Sans Bold"/>
              </a:rPr>
              <a:t>6. Missing values </a:t>
            </a:r>
          </a:p>
          <a:p>
            <a:pPr algn="ctr">
              <a:lnSpc>
                <a:spcPts val="2240"/>
              </a:lnSpc>
            </a:pPr>
            <a:r>
              <a:rPr lang="en-US" sz="1600">
                <a:solidFill>
                  <a:srgbClr val="050A30"/>
                </a:solidFill>
                <a:latin typeface="Canva Sans Bold"/>
              </a:rPr>
              <a:t>in 2020 data</a:t>
            </a:r>
          </a:p>
        </p:txBody>
      </p:sp>
      <p:grpSp>
        <p:nvGrpSpPr>
          <p:cNvPr name="Group 55" id="55"/>
          <p:cNvGrpSpPr/>
          <p:nvPr/>
        </p:nvGrpSpPr>
        <p:grpSpPr>
          <a:xfrm rot="0">
            <a:off x="6413348" y="5873230"/>
            <a:ext cx="2608732" cy="867256"/>
            <a:chOff x="0" y="0"/>
            <a:chExt cx="966197" cy="321206"/>
          </a:xfrm>
        </p:grpSpPr>
        <p:sp>
          <p:nvSpPr>
            <p:cNvPr name="Freeform 56" id="56"/>
            <p:cNvSpPr/>
            <p:nvPr/>
          </p:nvSpPr>
          <p:spPr>
            <a:xfrm flipH="false" flipV="false" rot="0">
              <a:off x="0" y="0"/>
              <a:ext cx="966197" cy="321206"/>
            </a:xfrm>
            <a:custGeom>
              <a:avLst/>
              <a:gdLst/>
              <a:ahLst/>
              <a:cxnLst/>
              <a:rect r="r" b="b" t="t" l="l"/>
              <a:pathLst>
                <a:path h="321206" w="966197">
                  <a:moveTo>
                    <a:pt x="106837" y="0"/>
                  </a:moveTo>
                  <a:lnTo>
                    <a:pt x="859360" y="0"/>
                  </a:lnTo>
                  <a:cubicBezTo>
                    <a:pt x="918365" y="0"/>
                    <a:pt x="966197" y="47833"/>
                    <a:pt x="966197" y="106837"/>
                  </a:cubicBezTo>
                  <a:lnTo>
                    <a:pt x="966197" y="214369"/>
                  </a:lnTo>
                  <a:cubicBezTo>
                    <a:pt x="966197" y="242704"/>
                    <a:pt x="954941" y="269878"/>
                    <a:pt x="934905" y="289914"/>
                  </a:cubicBezTo>
                  <a:cubicBezTo>
                    <a:pt x="914869" y="309950"/>
                    <a:pt x="887695" y="321206"/>
                    <a:pt x="859360" y="321206"/>
                  </a:cubicBezTo>
                  <a:lnTo>
                    <a:pt x="106837" y="321206"/>
                  </a:lnTo>
                  <a:cubicBezTo>
                    <a:pt x="47833" y="321206"/>
                    <a:pt x="0" y="273373"/>
                    <a:pt x="0" y="214369"/>
                  </a:cubicBezTo>
                  <a:lnTo>
                    <a:pt x="0" y="106837"/>
                  </a:lnTo>
                  <a:cubicBezTo>
                    <a:pt x="0" y="47833"/>
                    <a:pt x="47833" y="0"/>
                    <a:pt x="106837" y="0"/>
                  </a:cubicBezTo>
                  <a:close/>
                </a:path>
              </a:pathLst>
            </a:custGeom>
            <a:solidFill>
              <a:srgbClr val="AFFFB2"/>
            </a:solidFill>
          </p:spPr>
        </p:sp>
        <p:sp>
          <p:nvSpPr>
            <p:cNvPr name="TextBox 57" id="57"/>
            <p:cNvSpPr txBox="true"/>
            <p:nvPr/>
          </p:nvSpPr>
          <p:spPr>
            <a:xfrm>
              <a:off x="0" y="-19050"/>
              <a:ext cx="966197" cy="340256"/>
            </a:xfrm>
            <a:prstGeom prst="rect">
              <a:avLst/>
            </a:prstGeom>
          </p:spPr>
          <p:txBody>
            <a:bodyPr anchor="ctr" rtlCol="false" tIns="50800" lIns="50800" bIns="50800" rIns="50800"/>
            <a:lstStyle/>
            <a:p>
              <a:pPr algn="ctr">
                <a:lnSpc>
                  <a:spcPts val="1418"/>
                </a:lnSpc>
              </a:pPr>
            </a:p>
          </p:txBody>
        </p:sp>
      </p:grpSp>
      <p:grpSp>
        <p:nvGrpSpPr>
          <p:cNvPr name="Group 58" id="58"/>
          <p:cNvGrpSpPr/>
          <p:nvPr/>
        </p:nvGrpSpPr>
        <p:grpSpPr>
          <a:xfrm rot="0">
            <a:off x="6517933" y="5112309"/>
            <a:ext cx="2610561" cy="1129592"/>
            <a:chOff x="0" y="0"/>
            <a:chExt cx="3480748" cy="1506123"/>
          </a:xfrm>
        </p:grpSpPr>
        <p:sp>
          <p:nvSpPr>
            <p:cNvPr name="TextBox 59" id="59"/>
            <p:cNvSpPr txBox="true"/>
            <p:nvPr/>
          </p:nvSpPr>
          <p:spPr>
            <a:xfrm rot="0">
              <a:off x="0" y="-19050"/>
              <a:ext cx="3480748" cy="1095913"/>
            </a:xfrm>
            <a:prstGeom prst="rect">
              <a:avLst/>
            </a:prstGeom>
          </p:spPr>
          <p:txBody>
            <a:bodyPr anchor="t" rtlCol="false" tIns="0" lIns="0" bIns="0" rIns="0">
              <a:spAutoFit/>
            </a:bodyPr>
            <a:lstStyle/>
            <a:p>
              <a:pPr>
                <a:lnSpc>
                  <a:spcPts val="1680"/>
                </a:lnSpc>
              </a:pPr>
              <a:r>
                <a:rPr lang="en-US" sz="1200">
                  <a:solidFill>
                    <a:srgbClr val="050A30"/>
                  </a:solidFill>
                  <a:latin typeface="Canva Sans"/>
                </a:rPr>
                <a:t>SDOH variables exhibited numerous missing values for the 2020 dataset</a:t>
              </a:r>
            </a:p>
            <a:p>
              <a:pPr>
                <a:lnSpc>
                  <a:spcPts val="1680"/>
                </a:lnSpc>
              </a:pPr>
            </a:p>
          </p:txBody>
        </p:sp>
        <p:sp>
          <p:nvSpPr>
            <p:cNvPr name="TextBox 60" id="60"/>
            <p:cNvSpPr txBox="true"/>
            <p:nvPr/>
          </p:nvSpPr>
          <p:spPr>
            <a:xfrm rot="0">
              <a:off x="0" y="1248313"/>
              <a:ext cx="3480748" cy="257810"/>
            </a:xfrm>
            <a:prstGeom prst="rect">
              <a:avLst/>
            </a:prstGeom>
          </p:spPr>
          <p:txBody>
            <a:bodyPr anchor="t" rtlCol="false" tIns="0" lIns="0" bIns="0" rIns="0">
              <a:spAutoFit/>
            </a:bodyPr>
            <a:lstStyle/>
            <a:p>
              <a:pPr>
                <a:lnSpc>
                  <a:spcPts val="1679"/>
                </a:lnSpc>
              </a:pPr>
            </a:p>
          </p:txBody>
        </p:sp>
      </p:grpSp>
      <p:grpSp>
        <p:nvGrpSpPr>
          <p:cNvPr name="Group 61" id="61"/>
          <p:cNvGrpSpPr/>
          <p:nvPr/>
        </p:nvGrpSpPr>
        <p:grpSpPr>
          <a:xfrm rot="0">
            <a:off x="6336455" y="2483651"/>
            <a:ext cx="2656433" cy="814179"/>
            <a:chOff x="0" y="0"/>
            <a:chExt cx="983864" cy="301548"/>
          </a:xfrm>
        </p:grpSpPr>
        <p:sp>
          <p:nvSpPr>
            <p:cNvPr name="Freeform 62" id="62"/>
            <p:cNvSpPr/>
            <p:nvPr/>
          </p:nvSpPr>
          <p:spPr>
            <a:xfrm flipH="false" flipV="false" rot="0">
              <a:off x="0" y="0"/>
              <a:ext cx="983864" cy="301548"/>
            </a:xfrm>
            <a:custGeom>
              <a:avLst/>
              <a:gdLst/>
              <a:ahLst/>
              <a:cxnLst/>
              <a:rect r="r" b="b" t="t" l="l"/>
              <a:pathLst>
                <a:path h="301548" w="983864">
                  <a:moveTo>
                    <a:pt x="104919" y="0"/>
                  </a:moveTo>
                  <a:lnTo>
                    <a:pt x="878946" y="0"/>
                  </a:lnTo>
                  <a:cubicBezTo>
                    <a:pt x="906772" y="0"/>
                    <a:pt x="933458" y="11054"/>
                    <a:pt x="953134" y="30730"/>
                  </a:cubicBezTo>
                  <a:cubicBezTo>
                    <a:pt x="972810" y="50406"/>
                    <a:pt x="983864" y="77092"/>
                    <a:pt x="983864" y="104919"/>
                  </a:cubicBezTo>
                  <a:lnTo>
                    <a:pt x="983864" y="196629"/>
                  </a:lnTo>
                  <a:cubicBezTo>
                    <a:pt x="983864" y="224455"/>
                    <a:pt x="972810" y="251142"/>
                    <a:pt x="953134" y="270818"/>
                  </a:cubicBezTo>
                  <a:cubicBezTo>
                    <a:pt x="933458" y="290494"/>
                    <a:pt x="906772" y="301548"/>
                    <a:pt x="878946" y="301548"/>
                  </a:cubicBezTo>
                  <a:lnTo>
                    <a:pt x="104919" y="301548"/>
                  </a:lnTo>
                  <a:cubicBezTo>
                    <a:pt x="77092" y="301548"/>
                    <a:pt x="50406" y="290494"/>
                    <a:pt x="30730" y="270818"/>
                  </a:cubicBezTo>
                  <a:cubicBezTo>
                    <a:pt x="11054" y="251142"/>
                    <a:pt x="0" y="224455"/>
                    <a:pt x="0" y="196629"/>
                  </a:cubicBezTo>
                  <a:lnTo>
                    <a:pt x="0" y="104919"/>
                  </a:lnTo>
                  <a:cubicBezTo>
                    <a:pt x="0" y="77092"/>
                    <a:pt x="11054" y="50406"/>
                    <a:pt x="30730" y="30730"/>
                  </a:cubicBezTo>
                  <a:cubicBezTo>
                    <a:pt x="50406" y="11054"/>
                    <a:pt x="77092" y="0"/>
                    <a:pt x="104919" y="0"/>
                  </a:cubicBezTo>
                  <a:close/>
                </a:path>
              </a:pathLst>
            </a:custGeom>
            <a:solidFill>
              <a:srgbClr val="FFAFAF"/>
            </a:solidFill>
          </p:spPr>
        </p:sp>
        <p:sp>
          <p:nvSpPr>
            <p:cNvPr name="TextBox 63" id="63"/>
            <p:cNvSpPr txBox="true"/>
            <p:nvPr/>
          </p:nvSpPr>
          <p:spPr>
            <a:xfrm>
              <a:off x="0" y="-19050"/>
              <a:ext cx="983864" cy="320598"/>
            </a:xfrm>
            <a:prstGeom prst="rect">
              <a:avLst/>
            </a:prstGeom>
          </p:spPr>
          <p:txBody>
            <a:bodyPr anchor="ctr" rtlCol="false" tIns="50800" lIns="50800" bIns="50800" rIns="50800"/>
            <a:lstStyle/>
            <a:p>
              <a:pPr algn="ctr">
                <a:lnSpc>
                  <a:spcPts val="1418"/>
                </a:lnSpc>
              </a:pPr>
            </a:p>
          </p:txBody>
        </p:sp>
      </p:grpSp>
      <p:sp>
        <p:nvSpPr>
          <p:cNvPr name="TextBox 64" id="64"/>
          <p:cNvSpPr txBox="true"/>
          <p:nvPr/>
        </p:nvSpPr>
        <p:spPr>
          <a:xfrm rot="0">
            <a:off x="6576369" y="2617001"/>
            <a:ext cx="2427681" cy="398145"/>
          </a:xfrm>
          <a:prstGeom prst="rect">
            <a:avLst/>
          </a:prstGeom>
        </p:spPr>
        <p:txBody>
          <a:bodyPr anchor="t" rtlCol="false" tIns="0" lIns="0" bIns="0" rIns="0">
            <a:spAutoFit/>
          </a:bodyPr>
          <a:lstStyle/>
          <a:p>
            <a:pPr>
              <a:lnSpc>
                <a:spcPts val="1679"/>
              </a:lnSpc>
              <a:spcBef>
                <a:spcPct val="0"/>
              </a:spcBef>
            </a:pPr>
            <a:r>
              <a:rPr lang="en-US" sz="1200">
                <a:solidFill>
                  <a:srgbClr val="050A30"/>
                </a:solidFill>
                <a:latin typeface="Nunito Sans"/>
              </a:rPr>
              <a:t>SDOH variables displayed wide data range disparities.</a:t>
            </a:r>
          </a:p>
        </p:txBody>
      </p:sp>
      <p:grpSp>
        <p:nvGrpSpPr>
          <p:cNvPr name="Group 65" id="65"/>
          <p:cNvGrpSpPr/>
          <p:nvPr/>
        </p:nvGrpSpPr>
        <p:grpSpPr>
          <a:xfrm rot="0">
            <a:off x="3412476" y="5899768"/>
            <a:ext cx="2656433" cy="814179"/>
            <a:chOff x="0" y="0"/>
            <a:chExt cx="983864" cy="301548"/>
          </a:xfrm>
        </p:grpSpPr>
        <p:sp>
          <p:nvSpPr>
            <p:cNvPr name="Freeform 66" id="66"/>
            <p:cNvSpPr/>
            <p:nvPr/>
          </p:nvSpPr>
          <p:spPr>
            <a:xfrm flipH="false" flipV="false" rot="0">
              <a:off x="0" y="0"/>
              <a:ext cx="983864" cy="301548"/>
            </a:xfrm>
            <a:custGeom>
              <a:avLst/>
              <a:gdLst/>
              <a:ahLst/>
              <a:cxnLst/>
              <a:rect r="r" b="b" t="t" l="l"/>
              <a:pathLst>
                <a:path h="301548" w="983864">
                  <a:moveTo>
                    <a:pt x="104919" y="0"/>
                  </a:moveTo>
                  <a:lnTo>
                    <a:pt x="878946" y="0"/>
                  </a:lnTo>
                  <a:cubicBezTo>
                    <a:pt x="906772" y="0"/>
                    <a:pt x="933458" y="11054"/>
                    <a:pt x="953134" y="30730"/>
                  </a:cubicBezTo>
                  <a:cubicBezTo>
                    <a:pt x="972810" y="50406"/>
                    <a:pt x="983864" y="77092"/>
                    <a:pt x="983864" y="104919"/>
                  </a:cubicBezTo>
                  <a:lnTo>
                    <a:pt x="983864" y="196629"/>
                  </a:lnTo>
                  <a:cubicBezTo>
                    <a:pt x="983864" y="224455"/>
                    <a:pt x="972810" y="251142"/>
                    <a:pt x="953134" y="270818"/>
                  </a:cubicBezTo>
                  <a:cubicBezTo>
                    <a:pt x="933458" y="290494"/>
                    <a:pt x="906772" y="301548"/>
                    <a:pt x="878946" y="301548"/>
                  </a:cubicBezTo>
                  <a:lnTo>
                    <a:pt x="104919" y="301548"/>
                  </a:lnTo>
                  <a:cubicBezTo>
                    <a:pt x="77092" y="301548"/>
                    <a:pt x="50406" y="290494"/>
                    <a:pt x="30730" y="270818"/>
                  </a:cubicBezTo>
                  <a:cubicBezTo>
                    <a:pt x="11054" y="251142"/>
                    <a:pt x="0" y="224455"/>
                    <a:pt x="0" y="196629"/>
                  </a:cubicBezTo>
                  <a:lnTo>
                    <a:pt x="0" y="104919"/>
                  </a:lnTo>
                  <a:cubicBezTo>
                    <a:pt x="0" y="77092"/>
                    <a:pt x="11054" y="50406"/>
                    <a:pt x="30730" y="30730"/>
                  </a:cubicBezTo>
                  <a:cubicBezTo>
                    <a:pt x="50406" y="11054"/>
                    <a:pt x="77092" y="0"/>
                    <a:pt x="104919" y="0"/>
                  </a:cubicBezTo>
                  <a:close/>
                </a:path>
              </a:pathLst>
            </a:custGeom>
            <a:solidFill>
              <a:srgbClr val="AFFFB2"/>
            </a:solidFill>
          </p:spPr>
        </p:sp>
        <p:sp>
          <p:nvSpPr>
            <p:cNvPr name="TextBox 67" id="67"/>
            <p:cNvSpPr txBox="true"/>
            <p:nvPr/>
          </p:nvSpPr>
          <p:spPr>
            <a:xfrm>
              <a:off x="0" y="-19050"/>
              <a:ext cx="983864" cy="320598"/>
            </a:xfrm>
            <a:prstGeom prst="rect">
              <a:avLst/>
            </a:prstGeom>
          </p:spPr>
          <p:txBody>
            <a:bodyPr anchor="ctr" rtlCol="false" tIns="50800" lIns="50800" bIns="50800" rIns="50800"/>
            <a:lstStyle/>
            <a:p>
              <a:pPr algn="ctr">
                <a:lnSpc>
                  <a:spcPts val="1418"/>
                </a:lnSpc>
              </a:pPr>
            </a:p>
          </p:txBody>
        </p:sp>
      </p:grpSp>
      <p:sp>
        <p:nvSpPr>
          <p:cNvPr name="TextBox 68" id="68"/>
          <p:cNvSpPr txBox="true"/>
          <p:nvPr/>
        </p:nvSpPr>
        <p:spPr>
          <a:xfrm rot="0">
            <a:off x="3627968" y="5998248"/>
            <a:ext cx="2537541" cy="607695"/>
          </a:xfrm>
          <a:prstGeom prst="rect">
            <a:avLst/>
          </a:prstGeom>
        </p:spPr>
        <p:txBody>
          <a:bodyPr anchor="t" rtlCol="false" tIns="0" lIns="0" bIns="0" rIns="0">
            <a:spAutoFit/>
          </a:bodyPr>
          <a:lstStyle/>
          <a:p>
            <a:pPr>
              <a:lnSpc>
                <a:spcPts val="1679"/>
              </a:lnSpc>
              <a:spcBef>
                <a:spcPct val="0"/>
              </a:spcBef>
            </a:pPr>
            <a:r>
              <a:rPr lang="en-US" sz="1200">
                <a:solidFill>
                  <a:srgbClr val="050A30"/>
                </a:solidFill>
                <a:latin typeface="Nunito Sans"/>
              </a:rPr>
              <a:t>Employed a zip code-census tract crosswalk dataset to link census  tract and zip code</a:t>
            </a:r>
          </a:p>
        </p:txBody>
      </p:sp>
      <p:sp>
        <p:nvSpPr>
          <p:cNvPr name="TextBox 69" id="69"/>
          <p:cNvSpPr txBox="true"/>
          <p:nvPr/>
        </p:nvSpPr>
        <p:spPr>
          <a:xfrm rot="0">
            <a:off x="731520" y="3586591"/>
            <a:ext cx="2208110" cy="398145"/>
          </a:xfrm>
          <a:prstGeom prst="rect">
            <a:avLst/>
          </a:prstGeom>
        </p:spPr>
        <p:txBody>
          <a:bodyPr anchor="t" rtlCol="false" tIns="0" lIns="0" bIns="0" rIns="0">
            <a:spAutoFit/>
          </a:bodyPr>
          <a:lstStyle/>
          <a:p>
            <a:pPr>
              <a:lnSpc>
                <a:spcPts val="1679"/>
              </a:lnSpc>
              <a:spcBef>
                <a:spcPct val="0"/>
              </a:spcBef>
            </a:pPr>
            <a:r>
              <a:rPr lang="en-US" sz="1200">
                <a:solidFill>
                  <a:srgbClr val="050A30"/>
                </a:solidFill>
                <a:latin typeface="Nunito Sans"/>
              </a:rPr>
              <a:t>Outliers were detected and eliminated via boxplot analysis</a:t>
            </a:r>
          </a:p>
        </p:txBody>
      </p:sp>
      <p:sp>
        <p:nvSpPr>
          <p:cNvPr name="TextBox 70" id="70"/>
          <p:cNvSpPr txBox="true"/>
          <p:nvPr/>
        </p:nvSpPr>
        <p:spPr>
          <a:xfrm rot="0">
            <a:off x="663618" y="6103023"/>
            <a:ext cx="2566228" cy="398145"/>
          </a:xfrm>
          <a:prstGeom prst="rect">
            <a:avLst/>
          </a:prstGeom>
        </p:spPr>
        <p:txBody>
          <a:bodyPr anchor="t" rtlCol="false" tIns="0" lIns="0" bIns="0" rIns="0">
            <a:spAutoFit/>
          </a:bodyPr>
          <a:lstStyle/>
          <a:p>
            <a:pPr>
              <a:lnSpc>
                <a:spcPts val="1679"/>
              </a:lnSpc>
              <a:spcBef>
                <a:spcPct val="0"/>
              </a:spcBef>
            </a:pPr>
            <a:r>
              <a:rPr lang="en-US" sz="1200">
                <a:solidFill>
                  <a:srgbClr val="050A30"/>
                </a:solidFill>
                <a:latin typeface="Nunito Sans"/>
              </a:rPr>
              <a:t>Features from diverse datasets were unified under consistent names</a:t>
            </a:r>
          </a:p>
        </p:txBody>
      </p:sp>
      <p:sp>
        <p:nvSpPr>
          <p:cNvPr name="TextBox 71" id="71"/>
          <p:cNvSpPr txBox="true"/>
          <p:nvPr/>
        </p:nvSpPr>
        <p:spPr>
          <a:xfrm rot="0">
            <a:off x="6589627" y="5998248"/>
            <a:ext cx="2256173" cy="607695"/>
          </a:xfrm>
          <a:prstGeom prst="rect">
            <a:avLst/>
          </a:prstGeom>
        </p:spPr>
        <p:txBody>
          <a:bodyPr anchor="t" rtlCol="false" tIns="0" lIns="0" bIns="0" rIns="0">
            <a:spAutoFit/>
          </a:bodyPr>
          <a:lstStyle/>
          <a:p>
            <a:pPr>
              <a:lnSpc>
                <a:spcPts val="1679"/>
              </a:lnSpc>
              <a:spcBef>
                <a:spcPct val="0"/>
              </a:spcBef>
            </a:pPr>
            <a:r>
              <a:rPr lang="en-US" sz="1200">
                <a:solidFill>
                  <a:srgbClr val="050A30"/>
                </a:solidFill>
                <a:latin typeface="Nunito Sans"/>
              </a:rPr>
              <a:t>Missing values were filled using</a:t>
            </a:r>
          </a:p>
          <a:p>
            <a:pPr>
              <a:lnSpc>
                <a:spcPts val="1679"/>
              </a:lnSpc>
              <a:spcBef>
                <a:spcPct val="0"/>
              </a:spcBef>
            </a:pPr>
            <a:r>
              <a:rPr lang="en-US" sz="1200">
                <a:solidFill>
                  <a:srgbClr val="050A30"/>
                </a:solidFill>
                <a:latin typeface="Nunito Sans"/>
              </a:rPr>
              <a:t> the most recent available data from the 2018 or 2019 datasets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grpSp>
        <p:nvGrpSpPr>
          <p:cNvPr name="Group 2" id="2"/>
          <p:cNvGrpSpPr/>
          <p:nvPr/>
        </p:nvGrpSpPr>
        <p:grpSpPr>
          <a:xfrm rot="0">
            <a:off x="-258354" y="897127"/>
            <a:ext cx="2322290" cy="47625"/>
            <a:chOff x="0" y="0"/>
            <a:chExt cx="1141237" cy="23404"/>
          </a:xfrm>
        </p:grpSpPr>
        <p:sp>
          <p:nvSpPr>
            <p:cNvPr name="Freeform 3" id="3"/>
            <p:cNvSpPr/>
            <p:nvPr/>
          </p:nvSpPr>
          <p:spPr>
            <a:xfrm flipH="false" flipV="false" rot="0">
              <a:off x="0" y="0"/>
              <a:ext cx="1141237" cy="23404"/>
            </a:xfrm>
            <a:custGeom>
              <a:avLst/>
              <a:gdLst/>
              <a:ahLst/>
              <a:cxnLst/>
              <a:rect r="r" b="b" t="t" l="l"/>
              <a:pathLst>
                <a:path h="23404" w="1141237">
                  <a:moveTo>
                    <a:pt x="11702" y="0"/>
                  </a:moveTo>
                  <a:lnTo>
                    <a:pt x="1129535" y="0"/>
                  </a:lnTo>
                  <a:cubicBezTo>
                    <a:pt x="1132639" y="0"/>
                    <a:pt x="1135615" y="1233"/>
                    <a:pt x="1137810" y="3427"/>
                  </a:cubicBezTo>
                  <a:cubicBezTo>
                    <a:pt x="1140004" y="5622"/>
                    <a:pt x="1141237" y="8599"/>
                    <a:pt x="1141237" y="11702"/>
                  </a:cubicBezTo>
                  <a:lnTo>
                    <a:pt x="1141237" y="11702"/>
                  </a:lnTo>
                  <a:cubicBezTo>
                    <a:pt x="1141237" y="14806"/>
                    <a:pt x="1140004" y="17782"/>
                    <a:pt x="1137810" y="19977"/>
                  </a:cubicBezTo>
                  <a:cubicBezTo>
                    <a:pt x="1135615" y="22171"/>
                    <a:pt x="1132639" y="23404"/>
                    <a:pt x="1129535" y="23404"/>
                  </a:cubicBezTo>
                  <a:lnTo>
                    <a:pt x="11702" y="23404"/>
                  </a:lnTo>
                  <a:cubicBezTo>
                    <a:pt x="8599" y="23404"/>
                    <a:pt x="5622" y="22171"/>
                    <a:pt x="3427" y="19977"/>
                  </a:cubicBezTo>
                  <a:cubicBezTo>
                    <a:pt x="1233" y="17782"/>
                    <a:pt x="0" y="14806"/>
                    <a:pt x="0" y="11702"/>
                  </a:cubicBezTo>
                  <a:lnTo>
                    <a:pt x="0" y="11702"/>
                  </a:lnTo>
                  <a:cubicBezTo>
                    <a:pt x="0" y="8599"/>
                    <a:pt x="1233" y="5622"/>
                    <a:pt x="3427" y="3427"/>
                  </a:cubicBezTo>
                  <a:cubicBezTo>
                    <a:pt x="5622" y="1233"/>
                    <a:pt x="8599" y="0"/>
                    <a:pt x="11702" y="0"/>
                  </a:cubicBezTo>
                  <a:close/>
                </a:path>
              </a:pathLst>
            </a:custGeom>
            <a:solidFill>
              <a:srgbClr val="000000"/>
            </a:solidFill>
          </p:spPr>
        </p:sp>
        <p:sp>
          <p:nvSpPr>
            <p:cNvPr name="TextBox 4" id="4"/>
            <p:cNvSpPr txBox="true"/>
            <p:nvPr/>
          </p:nvSpPr>
          <p:spPr>
            <a:xfrm>
              <a:off x="0" y="-19050"/>
              <a:ext cx="1141237" cy="42454"/>
            </a:xfrm>
            <a:prstGeom prst="rect">
              <a:avLst/>
            </a:prstGeom>
          </p:spPr>
          <p:txBody>
            <a:bodyPr anchor="ctr" rtlCol="false" tIns="50800" lIns="50800" bIns="50800" rIns="50800"/>
            <a:lstStyle/>
            <a:p>
              <a:pPr algn="ctr">
                <a:lnSpc>
                  <a:spcPts val="858"/>
                </a:lnSpc>
              </a:pPr>
            </a:p>
          </p:txBody>
        </p:sp>
      </p:grpSp>
      <p:grpSp>
        <p:nvGrpSpPr>
          <p:cNvPr name="Group 5" id="5"/>
          <p:cNvGrpSpPr/>
          <p:nvPr/>
        </p:nvGrpSpPr>
        <p:grpSpPr>
          <a:xfrm rot="0">
            <a:off x="1547094" y="967823"/>
            <a:ext cx="2050420" cy="428429"/>
            <a:chOff x="0" y="0"/>
            <a:chExt cx="2733893" cy="571239"/>
          </a:xfrm>
        </p:grpSpPr>
        <p:grpSp>
          <p:nvGrpSpPr>
            <p:cNvPr name="Group 6" id="6"/>
            <p:cNvGrpSpPr/>
            <p:nvPr/>
          </p:nvGrpSpPr>
          <p:grpSpPr>
            <a:xfrm rot="0">
              <a:off x="0" y="0"/>
              <a:ext cx="2733893" cy="571239"/>
              <a:chOff x="0" y="0"/>
              <a:chExt cx="1483448" cy="309962"/>
            </a:xfrm>
          </p:grpSpPr>
          <p:sp>
            <p:nvSpPr>
              <p:cNvPr name="Freeform 7" id="7"/>
              <p:cNvSpPr/>
              <p:nvPr/>
            </p:nvSpPr>
            <p:spPr>
              <a:xfrm flipH="false" flipV="false" rot="0">
                <a:off x="0" y="0"/>
                <a:ext cx="1483448" cy="309962"/>
              </a:xfrm>
              <a:custGeom>
                <a:avLst/>
                <a:gdLst/>
                <a:ahLst/>
                <a:cxnLst/>
                <a:rect r="r" b="b" t="t" l="l"/>
                <a:pathLst>
                  <a:path h="309962" w="1483448">
                    <a:moveTo>
                      <a:pt x="95954" y="0"/>
                    </a:moveTo>
                    <a:lnTo>
                      <a:pt x="1387494" y="0"/>
                    </a:lnTo>
                    <a:cubicBezTo>
                      <a:pt x="1440488" y="0"/>
                      <a:pt x="1483448" y="42960"/>
                      <a:pt x="1483448" y="95954"/>
                    </a:cubicBezTo>
                    <a:lnTo>
                      <a:pt x="1483448" y="214008"/>
                    </a:lnTo>
                    <a:cubicBezTo>
                      <a:pt x="1483448" y="239456"/>
                      <a:pt x="1473338" y="263863"/>
                      <a:pt x="1455343" y="281858"/>
                    </a:cubicBezTo>
                    <a:cubicBezTo>
                      <a:pt x="1437349" y="299853"/>
                      <a:pt x="1412942" y="309962"/>
                      <a:pt x="1387494" y="309962"/>
                    </a:cubicBezTo>
                    <a:lnTo>
                      <a:pt x="95954" y="309962"/>
                    </a:lnTo>
                    <a:cubicBezTo>
                      <a:pt x="70506" y="309962"/>
                      <a:pt x="46099" y="299853"/>
                      <a:pt x="28104" y="281858"/>
                    </a:cubicBezTo>
                    <a:cubicBezTo>
                      <a:pt x="10109" y="263863"/>
                      <a:pt x="0" y="239456"/>
                      <a:pt x="0" y="214008"/>
                    </a:cubicBezTo>
                    <a:lnTo>
                      <a:pt x="0" y="95954"/>
                    </a:lnTo>
                    <a:cubicBezTo>
                      <a:pt x="0" y="70506"/>
                      <a:pt x="10109" y="46099"/>
                      <a:pt x="28104" y="28104"/>
                    </a:cubicBezTo>
                    <a:cubicBezTo>
                      <a:pt x="46099" y="10109"/>
                      <a:pt x="70506" y="0"/>
                      <a:pt x="95954" y="0"/>
                    </a:cubicBezTo>
                    <a:close/>
                  </a:path>
                </a:pathLst>
              </a:custGeom>
              <a:solidFill>
                <a:srgbClr val="1D4355">
                  <a:alpha val="69804"/>
                </a:srgbClr>
              </a:solidFill>
            </p:spPr>
          </p:sp>
          <p:sp>
            <p:nvSpPr>
              <p:cNvPr name="TextBox 8" id="8"/>
              <p:cNvSpPr txBox="true"/>
              <p:nvPr/>
            </p:nvSpPr>
            <p:spPr>
              <a:xfrm>
                <a:off x="0" y="-19050"/>
                <a:ext cx="1483448" cy="329012"/>
              </a:xfrm>
              <a:prstGeom prst="rect">
                <a:avLst/>
              </a:prstGeom>
            </p:spPr>
            <p:txBody>
              <a:bodyPr anchor="ctr" rtlCol="false" tIns="36840" lIns="36840" bIns="36840" rIns="36840"/>
              <a:lstStyle/>
              <a:p>
                <a:pPr algn="ctr">
                  <a:lnSpc>
                    <a:spcPts val="1418"/>
                  </a:lnSpc>
                </a:pPr>
              </a:p>
            </p:txBody>
          </p:sp>
        </p:grpSp>
        <p:sp>
          <p:nvSpPr>
            <p:cNvPr name="TextBox 9" id="9"/>
            <p:cNvSpPr txBox="true"/>
            <p:nvPr/>
          </p:nvSpPr>
          <p:spPr>
            <a:xfrm rot="0">
              <a:off x="92973" y="83743"/>
              <a:ext cx="2517671" cy="375178"/>
            </a:xfrm>
            <a:prstGeom prst="rect">
              <a:avLst/>
            </a:prstGeom>
          </p:spPr>
          <p:txBody>
            <a:bodyPr anchor="t" rtlCol="false" tIns="0" lIns="0" bIns="0" rIns="0">
              <a:spAutoFit/>
            </a:bodyPr>
            <a:lstStyle/>
            <a:p>
              <a:pPr algn="ctr">
                <a:lnSpc>
                  <a:spcPts val="2419"/>
                </a:lnSpc>
              </a:pPr>
              <a:r>
                <a:rPr lang="en-US" sz="1727">
                  <a:solidFill>
                    <a:srgbClr val="FFFFFF"/>
                  </a:solidFill>
                  <a:latin typeface="Canva Sans Bold"/>
                </a:rPr>
                <a:t>Risk Identificaton</a:t>
              </a:r>
            </a:p>
          </p:txBody>
        </p:sp>
      </p:grpSp>
      <p:grpSp>
        <p:nvGrpSpPr>
          <p:cNvPr name="Group 10" id="10"/>
          <p:cNvGrpSpPr/>
          <p:nvPr/>
        </p:nvGrpSpPr>
        <p:grpSpPr>
          <a:xfrm rot="0">
            <a:off x="5406610" y="3716789"/>
            <a:ext cx="3129576" cy="436496"/>
            <a:chOff x="0" y="0"/>
            <a:chExt cx="4172768" cy="581995"/>
          </a:xfrm>
        </p:grpSpPr>
        <p:grpSp>
          <p:nvGrpSpPr>
            <p:cNvPr name="Group 11" id="11"/>
            <p:cNvGrpSpPr/>
            <p:nvPr/>
          </p:nvGrpSpPr>
          <p:grpSpPr>
            <a:xfrm rot="0">
              <a:off x="0" y="0"/>
              <a:ext cx="4172768" cy="581995"/>
              <a:chOff x="0" y="0"/>
              <a:chExt cx="2222357" cy="309962"/>
            </a:xfrm>
          </p:grpSpPr>
          <p:sp>
            <p:nvSpPr>
              <p:cNvPr name="Freeform 12" id="12"/>
              <p:cNvSpPr/>
              <p:nvPr/>
            </p:nvSpPr>
            <p:spPr>
              <a:xfrm flipH="false" flipV="false" rot="0">
                <a:off x="0" y="0"/>
                <a:ext cx="2222357" cy="309962"/>
              </a:xfrm>
              <a:custGeom>
                <a:avLst/>
                <a:gdLst/>
                <a:ahLst/>
                <a:cxnLst/>
                <a:rect r="r" b="b" t="t" l="l"/>
                <a:pathLst>
                  <a:path h="309962" w="2222357">
                    <a:moveTo>
                      <a:pt x="64051" y="0"/>
                    </a:moveTo>
                    <a:lnTo>
                      <a:pt x="2158306" y="0"/>
                    </a:lnTo>
                    <a:cubicBezTo>
                      <a:pt x="2175293" y="0"/>
                      <a:pt x="2191585" y="6748"/>
                      <a:pt x="2203597" y="18760"/>
                    </a:cubicBezTo>
                    <a:cubicBezTo>
                      <a:pt x="2215608" y="30772"/>
                      <a:pt x="2222357" y="47063"/>
                      <a:pt x="2222357" y="64051"/>
                    </a:cubicBezTo>
                    <a:lnTo>
                      <a:pt x="2222357" y="245911"/>
                    </a:lnTo>
                    <a:cubicBezTo>
                      <a:pt x="2222357" y="281286"/>
                      <a:pt x="2193680" y="309962"/>
                      <a:pt x="2158306" y="309962"/>
                    </a:cubicBezTo>
                    <a:lnTo>
                      <a:pt x="64051" y="309962"/>
                    </a:lnTo>
                    <a:cubicBezTo>
                      <a:pt x="28676" y="309962"/>
                      <a:pt x="0" y="281286"/>
                      <a:pt x="0" y="245911"/>
                    </a:cubicBezTo>
                    <a:lnTo>
                      <a:pt x="0" y="64051"/>
                    </a:lnTo>
                    <a:cubicBezTo>
                      <a:pt x="0" y="28676"/>
                      <a:pt x="28676" y="0"/>
                      <a:pt x="64051" y="0"/>
                    </a:cubicBezTo>
                    <a:close/>
                  </a:path>
                </a:pathLst>
              </a:custGeom>
              <a:solidFill>
                <a:srgbClr val="1D4355">
                  <a:alpha val="69804"/>
                </a:srgbClr>
              </a:solidFill>
            </p:spPr>
          </p:sp>
          <p:sp>
            <p:nvSpPr>
              <p:cNvPr name="TextBox 13" id="13"/>
              <p:cNvSpPr txBox="true"/>
              <p:nvPr/>
            </p:nvSpPr>
            <p:spPr>
              <a:xfrm>
                <a:off x="0" y="-19050"/>
                <a:ext cx="2222357" cy="329012"/>
              </a:xfrm>
              <a:prstGeom prst="rect">
                <a:avLst/>
              </a:prstGeom>
            </p:spPr>
            <p:txBody>
              <a:bodyPr anchor="ctr" rtlCol="false" tIns="36840" lIns="36840" bIns="36840" rIns="36840"/>
              <a:lstStyle/>
              <a:p>
                <a:pPr algn="ctr">
                  <a:lnSpc>
                    <a:spcPts val="1418"/>
                  </a:lnSpc>
                </a:pPr>
              </a:p>
            </p:txBody>
          </p:sp>
        </p:grpSp>
        <p:sp>
          <p:nvSpPr>
            <p:cNvPr name="TextBox 14" id="14"/>
            <p:cNvSpPr txBox="true"/>
            <p:nvPr/>
          </p:nvSpPr>
          <p:spPr>
            <a:xfrm rot="0">
              <a:off x="141906" y="85858"/>
              <a:ext cx="3842746" cy="381705"/>
            </a:xfrm>
            <a:prstGeom prst="rect">
              <a:avLst/>
            </a:prstGeom>
          </p:spPr>
          <p:txBody>
            <a:bodyPr anchor="t" rtlCol="false" tIns="0" lIns="0" bIns="0" rIns="0">
              <a:spAutoFit/>
            </a:bodyPr>
            <a:lstStyle/>
            <a:p>
              <a:pPr algn="ctr">
                <a:lnSpc>
                  <a:spcPts val="2464"/>
                </a:lnSpc>
              </a:pPr>
              <a:r>
                <a:rPr lang="en-US" sz="1760">
                  <a:solidFill>
                    <a:srgbClr val="FFFFFF"/>
                  </a:solidFill>
                  <a:latin typeface="Canva Sans Bold"/>
                </a:rPr>
                <a:t>Grouping Similar Clusters</a:t>
              </a:r>
            </a:p>
          </p:txBody>
        </p:sp>
      </p:grpSp>
      <p:grpSp>
        <p:nvGrpSpPr>
          <p:cNvPr name="Group 15" id="15"/>
          <p:cNvGrpSpPr/>
          <p:nvPr/>
        </p:nvGrpSpPr>
        <p:grpSpPr>
          <a:xfrm rot="0">
            <a:off x="1085456" y="4231551"/>
            <a:ext cx="2892854" cy="425525"/>
            <a:chOff x="0" y="0"/>
            <a:chExt cx="3857139" cy="567367"/>
          </a:xfrm>
        </p:grpSpPr>
        <p:grpSp>
          <p:nvGrpSpPr>
            <p:cNvPr name="Group 16" id="16"/>
            <p:cNvGrpSpPr/>
            <p:nvPr/>
          </p:nvGrpSpPr>
          <p:grpSpPr>
            <a:xfrm rot="0">
              <a:off x="0" y="0"/>
              <a:ext cx="3857139" cy="567367"/>
              <a:chOff x="0" y="0"/>
              <a:chExt cx="2107221" cy="309962"/>
            </a:xfrm>
          </p:grpSpPr>
          <p:sp>
            <p:nvSpPr>
              <p:cNvPr name="Freeform 17" id="17"/>
              <p:cNvSpPr/>
              <p:nvPr/>
            </p:nvSpPr>
            <p:spPr>
              <a:xfrm flipH="false" flipV="false" rot="0">
                <a:off x="0" y="0"/>
                <a:ext cx="2107221" cy="309962"/>
              </a:xfrm>
              <a:custGeom>
                <a:avLst/>
                <a:gdLst/>
                <a:ahLst/>
                <a:cxnLst/>
                <a:rect r="r" b="b" t="t" l="l"/>
                <a:pathLst>
                  <a:path h="309962" w="2107221">
                    <a:moveTo>
                      <a:pt x="67550" y="0"/>
                    </a:moveTo>
                    <a:lnTo>
                      <a:pt x="2039670" y="0"/>
                    </a:lnTo>
                    <a:cubicBezTo>
                      <a:pt x="2057586" y="0"/>
                      <a:pt x="2074768" y="7117"/>
                      <a:pt x="2087436" y="19785"/>
                    </a:cubicBezTo>
                    <a:cubicBezTo>
                      <a:pt x="2100104" y="32453"/>
                      <a:pt x="2107221" y="49635"/>
                      <a:pt x="2107221" y="67550"/>
                    </a:cubicBezTo>
                    <a:lnTo>
                      <a:pt x="2107221" y="242412"/>
                    </a:lnTo>
                    <a:cubicBezTo>
                      <a:pt x="2107221" y="260327"/>
                      <a:pt x="2100104" y="277509"/>
                      <a:pt x="2087436" y="290177"/>
                    </a:cubicBezTo>
                    <a:cubicBezTo>
                      <a:pt x="2074768" y="302845"/>
                      <a:pt x="2057586" y="309962"/>
                      <a:pt x="2039670" y="309962"/>
                    </a:cubicBezTo>
                    <a:lnTo>
                      <a:pt x="67550" y="309962"/>
                    </a:lnTo>
                    <a:cubicBezTo>
                      <a:pt x="49635" y="309962"/>
                      <a:pt x="32453" y="302845"/>
                      <a:pt x="19785" y="290177"/>
                    </a:cubicBezTo>
                    <a:cubicBezTo>
                      <a:pt x="7117" y="277509"/>
                      <a:pt x="0" y="260327"/>
                      <a:pt x="0" y="242412"/>
                    </a:cubicBezTo>
                    <a:lnTo>
                      <a:pt x="0" y="67550"/>
                    </a:lnTo>
                    <a:cubicBezTo>
                      <a:pt x="0" y="49635"/>
                      <a:pt x="7117" y="32453"/>
                      <a:pt x="19785" y="19785"/>
                    </a:cubicBezTo>
                    <a:cubicBezTo>
                      <a:pt x="32453" y="7117"/>
                      <a:pt x="49635" y="0"/>
                      <a:pt x="67550" y="0"/>
                    </a:cubicBezTo>
                    <a:close/>
                  </a:path>
                </a:pathLst>
              </a:custGeom>
              <a:solidFill>
                <a:srgbClr val="1D4355">
                  <a:alpha val="69804"/>
                </a:srgbClr>
              </a:solidFill>
            </p:spPr>
          </p:sp>
          <p:sp>
            <p:nvSpPr>
              <p:cNvPr name="TextBox 18" id="18"/>
              <p:cNvSpPr txBox="true"/>
              <p:nvPr/>
            </p:nvSpPr>
            <p:spPr>
              <a:xfrm>
                <a:off x="0" y="-19050"/>
                <a:ext cx="2107221" cy="329012"/>
              </a:xfrm>
              <a:prstGeom prst="rect">
                <a:avLst/>
              </a:prstGeom>
            </p:spPr>
            <p:txBody>
              <a:bodyPr anchor="ctr" rtlCol="false" tIns="36840" lIns="36840" bIns="36840" rIns="36840"/>
              <a:lstStyle/>
              <a:p>
                <a:pPr algn="ctr">
                  <a:lnSpc>
                    <a:spcPts val="1418"/>
                  </a:lnSpc>
                </a:pPr>
              </a:p>
            </p:txBody>
          </p:sp>
        </p:grpSp>
        <p:sp>
          <p:nvSpPr>
            <p:cNvPr name="TextBox 19" id="19"/>
            <p:cNvSpPr txBox="true"/>
            <p:nvPr/>
          </p:nvSpPr>
          <p:spPr>
            <a:xfrm rot="0">
              <a:off x="131172" y="82981"/>
              <a:ext cx="3552080" cy="372829"/>
            </a:xfrm>
            <a:prstGeom prst="rect">
              <a:avLst/>
            </a:prstGeom>
          </p:spPr>
          <p:txBody>
            <a:bodyPr anchor="t" rtlCol="false" tIns="0" lIns="0" bIns="0" rIns="0">
              <a:spAutoFit/>
            </a:bodyPr>
            <a:lstStyle/>
            <a:p>
              <a:pPr algn="ctr">
                <a:lnSpc>
                  <a:spcPts val="2402"/>
                </a:lnSpc>
              </a:pPr>
              <a:r>
                <a:rPr lang="en-US" sz="1716">
                  <a:solidFill>
                    <a:srgbClr val="FFFFFF"/>
                  </a:solidFill>
                  <a:latin typeface="Canva Sans"/>
                </a:rPr>
                <a:t>Feature to Risk Mapping</a:t>
              </a:r>
            </a:p>
          </p:txBody>
        </p:sp>
      </p:grpSp>
      <p:grpSp>
        <p:nvGrpSpPr>
          <p:cNvPr name="Group 20" id="20"/>
          <p:cNvGrpSpPr/>
          <p:nvPr/>
        </p:nvGrpSpPr>
        <p:grpSpPr>
          <a:xfrm rot="0">
            <a:off x="5406610" y="991956"/>
            <a:ext cx="3168737" cy="432374"/>
            <a:chOff x="0" y="0"/>
            <a:chExt cx="4224983" cy="576499"/>
          </a:xfrm>
        </p:grpSpPr>
        <p:grpSp>
          <p:nvGrpSpPr>
            <p:cNvPr name="Group 21" id="21"/>
            <p:cNvGrpSpPr/>
            <p:nvPr/>
          </p:nvGrpSpPr>
          <p:grpSpPr>
            <a:xfrm rot="0">
              <a:off x="0" y="0"/>
              <a:ext cx="4224983" cy="576499"/>
              <a:chOff x="0" y="0"/>
              <a:chExt cx="2271617" cy="309962"/>
            </a:xfrm>
          </p:grpSpPr>
          <p:sp>
            <p:nvSpPr>
              <p:cNvPr name="Freeform 22" id="22"/>
              <p:cNvSpPr/>
              <p:nvPr/>
            </p:nvSpPr>
            <p:spPr>
              <a:xfrm flipH="false" flipV="false" rot="0">
                <a:off x="0" y="0"/>
                <a:ext cx="2271617" cy="309962"/>
              </a:xfrm>
              <a:custGeom>
                <a:avLst/>
                <a:gdLst/>
                <a:ahLst/>
                <a:cxnLst/>
                <a:rect r="r" b="b" t="t" l="l"/>
                <a:pathLst>
                  <a:path h="309962" w="2271617">
                    <a:moveTo>
                      <a:pt x="62662" y="0"/>
                    </a:moveTo>
                    <a:lnTo>
                      <a:pt x="2208955" y="0"/>
                    </a:lnTo>
                    <a:cubicBezTo>
                      <a:pt x="2225574" y="0"/>
                      <a:pt x="2241513" y="6602"/>
                      <a:pt x="2253264" y="18353"/>
                    </a:cubicBezTo>
                    <a:cubicBezTo>
                      <a:pt x="2265015" y="30104"/>
                      <a:pt x="2271617" y="46043"/>
                      <a:pt x="2271617" y="62662"/>
                    </a:cubicBezTo>
                    <a:lnTo>
                      <a:pt x="2271617" y="247300"/>
                    </a:lnTo>
                    <a:cubicBezTo>
                      <a:pt x="2271617" y="281907"/>
                      <a:pt x="2243563" y="309962"/>
                      <a:pt x="2208955" y="309962"/>
                    </a:cubicBezTo>
                    <a:lnTo>
                      <a:pt x="62662" y="309962"/>
                    </a:lnTo>
                    <a:cubicBezTo>
                      <a:pt x="46043" y="309962"/>
                      <a:pt x="30104" y="303360"/>
                      <a:pt x="18353" y="291609"/>
                    </a:cubicBezTo>
                    <a:cubicBezTo>
                      <a:pt x="6602" y="279858"/>
                      <a:pt x="0" y="263919"/>
                      <a:pt x="0" y="247300"/>
                    </a:cubicBezTo>
                    <a:lnTo>
                      <a:pt x="0" y="62662"/>
                    </a:lnTo>
                    <a:cubicBezTo>
                      <a:pt x="0" y="46043"/>
                      <a:pt x="6602" y="30104"/>
                      <a:pt x="18353" y="18353"/>
                    </a:cubicBezTo>
                    <a:cubicBezTo>
                      <a:pt x="30104" y="6602"/>
                      <a:pt x="46043" y="0"/>
                      <a:pt x="62662" y="0"/>
                    </a:cubicBezTo>
                    <a:close/>
                  </a:path>
                </a:pathLst>
              </a:custGeom>
              <a:solidFill>
                <a:srgbClr val="1D4355">
                  <a:alpha val="69804"/>
                </a:srgbClr>
              </a:solidFill>
            </p:spPr>
          </p:sp>
          <p:sp>
            <p:nvSpPr>
              <p:cNvPr name="TextBox 23" id="23"/>
              <p:cNvSpPr txBox="true"/>
              <p:nvPr/>
            </p:nvSpPr>
            <p:spPr>
              <a:xfrm>
                <a:off x="0" y="-19050"/>
                <a:ext cx="2271617" cy="329012"/>
              </a:xfrm>
              <a:prstGeom prst="rect">
                <a:avLst/>
              </a:prstGeom>
            </p:spPr>
            <p:txBody>
              <a:bodyPr anchor="ctr" rtlCol="false" tIns="36840" lIns="36840" bIns="36840" rIns="36840"/>
              <a:lstStyle/>
              <a:p>
                <a:pPr algn="ctr">
                  <a:lnSpc>
                    <a:spcPts val="1418"/>
                  </a:lnSpc>
                </a:pPr>
              </a:p>
            </p:txBody>
          </p:sp>
        </p:grpSp>
        <p:sp>
          <p:nvSpPr>
            <p:cNvPr name="TextBox 24" id="24"/>
            <p:cNvSpPr txBox="true"/>
            <p:nvPr/>
          </p:nvSpPr>
          <p:spPr>
            <a:xfrm rot="0">
              <a:off x="143682" y="84777"/>
              <a:ext cx="3890831" cy="378370"/>
            </a:xfrm>
            <a:prstGeom prst="rect">
              <a:avLst/>
            </a:prstGeom>
          </p:spPr>
          <p:txBody>
            <a:bodyPr anchor="t" rtlCol="false" tIns="0" lIns="0" bIns="0" rIns="0">
              <a:spAutoFit/>
            </a:bodyPr>
            <a:lstStyle/>
            <a:p>
              <a:pPr algn="ctr">
                <a:lnSpc>
                  <a:spcPts val="2441"/>
                </a:lnSpc>
              </a:pPr>
              <a:r>
                <a:rPr lang="en-US" sz="1743">
                  <a:solidFill>
                    <a:srgbClr val="FFFFFF"/>
                  </a:solidFill>
                  <a:latin typeface="Canva Sans Bold"/>
                </a:rPr>
                <a:t>Input Parameter Mapping</a:t>
              </a:r>
            </a:p>
          </p:txBody>
        </p:sp>
      </p:grpSp>
      <p:grpSp>
        <p:nvGrpSpPr>
          <p:cNvPr name="Group 25" id="25"/>
          <p:cNvGrpSpPr/>
          <p:nvPr/>
        </p:nvGrpSpPr>
        <p:grpSpPr>
          <a:xfrm rot="0">
            <a:off x="1247502" y="2107514"/>
            <a:ext cx="2636022" cy="1609275"/>
            <a:chOff x="0" y="0"/>
            <a:chExt cx="3514696" cy="2145700"/>
          </a:xfrm>
        </p:grpSpPr>
        <p:sp>
          <p:nvSpPr>
            <p:cNvPr name="Freeform 26" id="26"/>
            <p:cNvSpPr/>
            <p:nvPr/>
          </p:nvSpPr>
          <p:spPr>
            <a:xfrm flipH="false" flipV="false" rot="0">
              <a:off x="272202" y="67812"/>
              <a:ext cx="948813" cy="1966452"/>
            </a:xfrm>
            <a:custGeom>
              <a:avLst/>
              <a:gdLst/>
              <a:ahLst/>
              <a:cxnLst/>
              <a:rect r="r" b="b" t="t" l="l"/>
              <a:pathLst>
                <a:path h="1966452" w="948813">
                  <a:moveTo>
                    <a:pt x="0" y="0"/>
                  </a:moveTo>
                  <a:lnTo>
                    <a:pt x="948814" y="0"/>
                  </a:lnTo>
                  <a:lnTo>
                    <a:pt x="948814" y="1966452"/>
                  </a:lnTo>
                  <a:lnTo>
                    <a:pt x="0" y="19664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ysDot"/>
              <a:miter/>
            </a:ln>
          </p:spPr>
        </p:sp>
        <p:sp>
          <p:nvSpPr>
            <p:cNvPr name="TextBox 27" id="27"/>
            <p:cNvSpPr txBox="true"/>
            <p:nvPr/>
          </p:nvSpPr>
          <p:spPr>
            <a:xfrm rot="-5400000">
              <a:off x="-589766" y="878050"/>
              <a:ext cx="1401802" cy="203221"/>
            </a:xfrm>
            <a:prstGeom prst="rect">
              <a:avLst/>
            </a:prstGeom>
          </p:spPr>
          <p:txBody>
            <a:bodyPr anchor="t" rtlCol="false" tIns="0" lIns="0" bIns="0" rIns="0">
              <a:spAutoFit/>
            </a:bodyPr>
            <a:lstStyle/>
            <a:p>
              <a:pPr>
                <a:lnSpc>
                  <a:spcPts val="1069"/>
                </a:lnSpc>
              </a:pPr>
              <a:r>
                <a:rPr lang="en-US" sz="1059">
                  <a:solidFill>
                    <a:srgbClr val="000000"/>
                  </a:solidFill>
                  <a:latin typeface="Poppins Bold"/>
                </a:rPr>
                <a:t>Financial Risk  </a:t>
              </a:r>
            </a:p>
          </p:txBody>
        </p:sp>
        <p:sp>
          <p:nvSpPr>
            <p:cNvPr name="TextBox 28" id="28"/>
            <p:cNvSpPr txBox="true"/>
            <p:nvPr/>
          </p:nvSpPr>
          <p:spPr>
            <a:xfrm rot="0">
              <a:off x="1284443" y="-19050"/>
              <a:ext cx="2230253" cy="484188"/>
            </a:xfrm>
            <a:prstGeom prst="rect">
              <a:avLst/>
            </a:prstGeom>
          </p:spPr>
          <p:txBody>
            <a:bodyPr anchor="t" rtlCol="false" tIns="0" lIns="0" bIns="0" rIns="0">
              <a:spAutoFit/>
            </a:bodyPr>
            <a:lstStyle/>
            <a:p>
              <a:pPr algn="just">
                <a:lnSpc>
                  <a:spcPts val="998"/>
                </a:lnSpc>
                <a:spcBef>
                  <a:spcPct val="0"/>
                </a:spcBef>
              </a:pPr>
              <a:r>
                <a:rPr lang="en-US" sz="713">
                  <a:solidFill>
                    <a:srgbClr val="000000"/>
                  </a:solidFill>
                  <a:latin typeface="Poppins"/>
                </a:rPr>
                <a:t>In the last 12 months, have you needed to see a doctor, but could not because of cost?</a:t>
              </a:r>
            </a:p>
          </p:txBody>
        </p:sp>
        <p:sp>
          <p:nvSpPr>
            <p:cNvPr name="TextBox 29" id="29"/>
            <p:cNvSpPr txBox="true"/>
            <p:nvPr/>
          </p:nvSpPr>
          <p:spPr>
            <a:xfrm rot="0">
              <a:off x="1284443" y="739681"/>
              <a:ext cx="2230253" cy="647288"/>
            </a:xfrm>
            <a:prstGeom prst="rect">
              <a:avLst/>
            </a:prstGeom>
          </p:spPr>
          <p:txBody>
            <a:bodyPr anchor="t" rtlCol="false" tIns="0" lIns="0" bIns="0" rIns="0">
              <a:spAutoFit/>
            </a:bodyPr>
            <a:lstStyle/>
            <a:p>
              <a:pPr algn="just">
                <a:lnSpc>
                  <a:spcPts val="998"/>
                </a:lnSpc>
              </a:pPr>
              <a:r>
                <a:rPr lang="en-US" sz="713">
                  <a:solidFill>
                    <a:srgbClr val="000000"/>
                  </a:solidFill>
                  <a:latin typeface="Poppins"/>
                </a:rPr>
                <a:t>In the last 12 months, has the electric, gas, oil, or water company threatened to shut off your services in your home?</a:t>
              </a:r>
            </a:p>
          </p:txBody>
        </p:sp>
        <p:sp>
          <p:nvSpPr>
            <p:cNvPr name="TextBox 30" id="30"/>
            <p:cNvSpPr txBox="true"/>
            <p:nvPr/>
          </p:nvSpPr>
          <p:spPr>
            <a:xfrm rot="0">
              <a:off x="1284443" y="1661512"/>
              <a:ext cx="2230253" cy="484188"/>
            </a:xfrm>
            <a:prstGeom prst="rect">
              <a:avLst/>
            </a:prstGeom>
          </p:spPr>
          <p:txBody>
            <a:bodyPr anchor="t" rtlCol="false" tIns="0" lIns="0" bIns="0" rIns="0">
              <a:spAutoFit/>
            </a:bodyPr>
            <a:lstStyle/>
            <a:p>
              <a:pPr algn="just">
                <a:lnSpc>
                  <a:spcPts val="998"/>
                </a:lnSpc>
              </a:pPr>
              <a:r>
                <a:rPr lang="en-US" sz="713">
                  <a:solidFill>
                    <a:srgbClr val="000000"/>
                  </a:solidFill>
                  <a:latin typeface="Poppins"/>
                </a:rPr>
                <a:t>How hard is it for you to pay for the very basics like food, housing, medical care, and heating?</a:t>
              </a:r>
            </a:p>
          </p:txBody>
        </p:sp>
      </p:grpSp>
      <p:grpSp>
        <p:nvGrpSpPr>
          <p:cNvPr name="Group 31" id="31"/>
          <p:cNvGrpSpPr/>
          <p:nvPr/>
        </p:nvGrpSpPr>
        <p:grpSpPr>
          <a:xfrm rot="0">
            <a:off x="2599146" y="1474570"/>
            <a:ext cx="1447923" cy="258785"/>
            <a:chOff x="0" y="0"/>
            <a:chExt cx="1930564" cy="345047"/>
          </a:xfrm>
        </p:grpSpPr>
        <p:grpSp>
          <p:nvGrpSpPr>
            <p:cNvPr name="Group 32" id="32"/>
            <p:cNvGrpSpPr/>
            <p:nvPr/>
          </p:nvGrpSpPr>
          <p:grpSpPr>
            <a:xfrm rot="0">
              <a:off x="0" y="0"/>
              <a:ext cx="1930564" cy="345047"/>
              <a:chOff x="0" y="0"/>
              <a:chExt cx="1483448" cy="265135"/>
            </a:xfrm>
          </p:grpSpPr>
          <p:sp>
            <p:nvSpPr>
              <p:cNvPr name="Freeform 33" id="33"/>
              <p:cNvSpPr/>
              <p:nvPr/>
            </p:nvSpPr>
            <p:spPr>
              <a:xfrm flipH="false" flipV="false" rot="0">
                <a:off x="0" y="0"/>
                <a:ext cx="1483448" cy="265135"/>
              </a:xfrm>
              <a:custGeom>
                <a:avLst/>
                <a:gdLst/>
                <a:ahLst/>
                <a:cxnLst/>
                <a:rect r="r" b="b" t="t" l="l"/>
                <a:pathLst>
                  <a:path h="265135" w="1483448">
                    <a:moveTo>
                      <a:pt x="127530" y="0"/>
                    </a:moveTo>
                    <a:lnTo>
                      <a:pt x="1355918" y="0"/>
                    </a:lnTo>
                    <a:cubicBezTo>
                      <a:pt x="1389741" y="0"/>
                      <a:pt x="1422179" y="13436"/>
                      <a:pt x="1446095" y="37353"/>
                    </a:cubicBezTo>
                    <a:cubicBezTo>
                      <a:pt x="1470012" y="61269"/>
                      <a:pt x="1483448" y="93707"/>
                      <a:pt x="1483448" y="127530"/>
                    </a:cubicBezTo>
                    <a:lnTo>
                      <a:pt x="1483448" y="137605"/>
                    </a:lnTo>
                    <a:cubicBezTo>
                      <a:pt x="1483448" y="171428"/>
                      <a:pt x="1470012" y="203865"/>
                      <a:pt x="1446095" y="227782"/>
                    </a:cubicBezTo>
                    <a:cubicBezTo>
                      <a:pt x="1422179" y="251699"/>
                      <a:pt x="1389741" y="265135"/>
                      <a:pt x="1355918" y="265135"/>
                    </a:cubicBezTo>
                    <a:lnTo>
                      <a:pt x="127530" y="265135"/>
                    </a:lnTo>
                    <a:cubicBezTo>
                      <a:pt x="93707" y="265135"/>
                      <a:pt x="61269" y="251699"/>
                      <a:pt x="37353" y="227782"/>
                    </a:cubicBezTo>
                    <a:cubicBezTo>
                      <a:pt x="13436" y="203865"/>
                      <a:pt x="0" y="171428"/>
                      <a:pt x="0" y="137605"/>
                    </a:cubicBezTo>
                    <a:lnTo>
                      <a:pt x="0" y="127530"/>
                    </a:lnTo>
                    <a:cubicBezTo>
                      <a:pt x="0" y="93707"/>
                      <a:pt x="13436" y="61269"/>
                      <a:pt x="37353" y="37353"/>
                    </a:cubicBezTo>
                    <a:cubicBezTo>
                      <a:pt x="61269" y="13436"/>
                      <a:pt x="93707" y="0"/>
                      <a:pt x="127530" y="0"/>
                    </a:cubicBezTo>
                    <a:close/>
                  </a:path>
                </a:pathLst>
              </a:custGeom>
              <a:solidFill>
                <a:srgbClr val="1D4355">
                  <a:alpha val="29804"/>
                </a:srgbClr>
              </a:solidFill>
            </p:spPr>
          </p:sp>
          <p:sp>
            <p:nvSpPr>
              <p:cNvPr name="TextBox 34" id="34"/>
              <p:cNvSpPr txBox="true"/>
              <p:nvPr/>
            </p:nvSpPr>
            <p:spPr>
              <a:xfrm>
                <a:off x="0" y="-19050"/>
                <a:ext cx="1483448" cy="284185"/>
              </a:xfrm>
              <a:prstGeom prst="rect">
                <a:avLst/>
              </a:prstGeom>
            </p:spPr>
            <p:txBody>
              <a:bodyPr anchor="ctr" rtlCol="false" tIns="27718" lIns="27718" bIns="27718" rIns="27718"/>
              <a:lstStyle/>
              <a:p>
                <a:pPr algn="ctr">
                  <a:lnSpc>
                    <a:spcPts val="1418"/>
                  </a:lnSpc>
                </a:pPr>
              </a:p>
            </p:txBody>
          </p:sp>
        </p:grpSp>
        <p:sp>
          <p:nvSpPr>
            <p:cNvPr name="TextBox 35" id="35"/>
            <p:cNvSpPr txBox="true"/>
            <p:nvPr/>
          </p:nvSpPr>
          <p:spPr>
            <a:xfrm rot="0">
              <a:off x="65654" y="60264"/>
              <a:ext cx="1777876" cy="205469"/>
            </a:xfrm>
            <a:prstGeom prst="rect">
              <a:avLst/>
            </a:prstGeom>
          </p:spPr>
          <p:txBody>
            <a:bodyPr anchor="t" rtlCol="false" tIns="0" lIns="0" bIns="0" rIns="0">
              <a:spAutoFit/>
            </a:bodyPr>
            <a:lstStyle/>
            <a:p>
              <a:pPr algn="ctr">
                <a:lnSpc>
                  <a:spcPts val="1337"/>
                </a:lnSpc>
              </a:pPr>
              <a:r>
                <a:rPr lang="en-US" sz="955">
                  <a:solidFill>
                    <a:srgbClr val="000000"/>
                  </a:solidFill>
                  <a:latin typeface="Canva Sans Bold"/>
                </a:rPr>
                <a:t>Health Leads</a:t>
              </a:r>
            </a:p>
          </p:txBody>
        </p:sp>
      </p:grpSp>
      <p:grpSp>
        <p:nvGrpSpPr>
          <p:cNvPr name="Group 36" id="36"/>
          <p:cNvGrpSpPr/>
          <p:nvPr/>
        </p:nvGrpSpPr>
        <p:grpSpPr>
          <a:xfrm rot="0">
            <a:off x="1841552" y="1788072"/>
            <a:ext cx="1447923" cy="243219"/>
            <a:chOff x="0" y="0"/>
            <a:chExt cx="1930564" cy="324292"/>
          </a:xfrm>
        </p:grpSpPr>
        <p:grpSp>
          <p:nvGrpSpPr>
            <p:cNvPr name="Group 37" id="37"/>
            <p:cNvGrpSpPr/>
            <p:nvPr/>
          </p:nvGrpSpPr>
          <p:grpSpPr>
            <a:xfrm rot="0">
              <a:off x="0" y="0"/>
              <a:ext cx="1930564" cy="324292"/>
              <a:chOff x="0" y="0"/>
              <a:chExt cx="1483448" cy="249186"/>
            </a:xfrm>
          </p:grpSpPr>
          <p:sp>
            <p:nvSpPr>
              <p:cNvPr name="Freeform 38" id="38"/>
              <p:cNvSpPr/>
              <p:nvPr/>
            </p:nvSpPr>
            <p:spPr>
              <a:xfrm flipH="false" flipV="false" rot="0">
                <a:off x="0" y="0"/>
                <a:ext cx="1483448" cy="249186"/>
              </a:xfrm>
              <a:custGeom>
                <a:avLst/>
                <a:gdLst/>
                <a:ahLst/>
                <a:cxnLst/>
                <a:rect r="r" b="b" t="t" l="l"/>
                <a:pathLst>
                  <a:path h="249186" w="1483448">
                    <a:moveTo>
                      <a:pt x="124593" y="0"/>
                    </a:moveTo>
                    <a:lnTo>
                      <a:pt x="1358855" y="0"/>
                    </a:lnTo>
                    <a:cubicBezTo>
                      <a:pt x="1427666" y="0"/>
                      <a:pt x="1483448" y="55782"/>
                      <a:pt x="1483448" y="124593"/>
                    </a:cubicBezTo>
                    <a:lnTo>
                      <a:pt x="1483448" y="124593"/>
                    </a:lnTo>
                    <a:cubicBezTo>
                      <a:pt x="1483448" y="157637"/>
                      <a:pt x="1470321" y="189328"/>
                      <a:pt x="1446955" y="212694"/>
                    </a:cubicBezTo>
                    <a:cubicBezTo>
                      <a:pt x="1423590" y="236060"/>
                      <a:pt x="1391899" y="249186"/>
                      <a:pt x="1358855" y="249186"/>
                    </a:cubicBezTo>
                    <a:lnTo>
                      <a:pt x="124593" y="249186"/>
                    </a:lnTo>
                    <a:cubicBezTo>
                      <a:pt x="91549" y="249186"/>
                      <a:pt x="59858" y="236060"/>
                      <a:pt x="36493" y="212694"/>
                    </a:cubicBezTo>
                    <a:cubicBezTo>
                      <a:pt x="13127" y="189328"/>
                      <a:pt x="0" y="157637"/>
                      <a:pt x="0" y="124593"/>
                    </a:cubicBezTo>
                    <a:lnTo>
                      <a:pt x="0" y="124593"/>
                    </a:lnTo>
                    <a:cubicBezTo>
                      <a:pt x="0" y="91549"/>
                      <a:pt x="13127" y="59858"/>
                      <a:pt x="36493" y="36493"/>
                    </a:cubicBezTo>
                    <a:cubicBezTo>
                      <a:pt x="59858" y="13127"/>
                      <a:pt x="91549" y="0"/>
                      <a:pt x="124593" y="0"/>
                    </a:cubicBezTo>
                    <a:close/>
                  </a:path>
                </a:pathLst>
              </a:custGeom>
              <a:solidFill>
                <a:srgbClr val="1D4355">
                  <a:alpha val="29804"/>
                </a:srgbClr>
              </a:solidFill>
            </p:spPr>
          </p:sp>
          <p:sp>
            <p:nvSpPr>
              <p:cNvPr name="TextBox 39" id="39"/>
              <p:cNvSpPr txBox="true"/>
              <p:nvPr/>
            </p:nvSpPr>
            <p:spPr>
              <a:xfrm>
                <a:off x="0" y="-19050"/>
                <a:ext cx="1483448" cy="268236"/>
              </a:xfrm>
              <a:prstGeom prst="rect">
                <a:avLst/>
              </a:prstGeom>
            </p:spPr>
            <p:txBody>
              <a:bodyPr anchor="ctr" rtlCol="false" tIns="27718" lIns="27718" bIns="27718" rIns="27718"/>
              <a:lstStyle/>
              <a:p>
                <a:pPr algn="ctr">
                  <a:lnSpc>
                    <a:spcPts val="1418"/>
                  </a:lnSpc>
                </a:pPr>
              </a:p>
            </p:txBody>
          </p:sp>
        </p:grpSp>
        <p:sp>
          <p:nvSpPr>
            <p:cNvPr name="TextBox 40" id="40"/>
            <p:cNvSpPr txBox="true"/>
            <p:nvPr/>
          </p:nvSpPr>
          <p:spPr>
            <a:xfrm rot="0">
              <a:off x="65654" y="60264"/>
              <a:ext cx="1777876" cy="184714"/>
            </a:xfrm>
            <a:prstGeom prst="rect">
              <a:avLst/>
            </a:prstGeom>
          </p:spPr>
          <p:txBody>
            <a:bodyPr anchor="t" rtlCol="false" tIns="0" lIns="0" bIns="0" rIns="0">
              <a:spAutoFit/>
            </a:bodyPr>
            <a:lstStyle/>
            <a:p>
              <a:pPr algn="ctr">
                <a:lnSpc>
                  <a:spcPts val="1151"/>
                </a:lnSpc>
              </a:pPr>
              <a:r>
                <a:rPr lang="en-US" sz="822">
                  <a:solidFill>
                    <a:srgbClr val="000000"/>
                  </a:solidFill>
                  <a:latin typeface="Canva Sans Bold"/>
                </a:rPr>
                <a:t>PRAPARE</a:t>
              </a:r>
            </a:p>
          </p:txBody>
        </p:sp>
      </p:grpSp>
      <p:grpSp>
        <p:nvGrpSpPr>
          <p:cNvPr name="Group 41" id="41"/>
          <p:cNvGrpSpPr/>
          <p:nvPr/>
        </p:nvGrpSpPr>
        <p:grpSpPr>
          <a:xfrm rot="0">
            <a:off x="1151220" y="1484968"/>
            <a:ext cx="1380663" cy="248388"/>
            <a:chOff x="0" y="0"/>
            <a:chExt cx="1840885" cy="331184"/>
          </a:xfrm>
        </p:grpSpPr>
        <p:grpSp>
          <p:nvGrpSpPr>
            <p:cNvPr name="Group 42" id="42"/>
            <p:cNvGrpSpPr/>
            <p:nvPr/>
          </p:nvGrpSpPr>
          <p:grpSpPr>
            <a:xfrm rot="0">
              <a:off x="0" y="0"/>
              <a:ext cx="1840885" cy="331184"/>
              <a:chOff x="0" y="0"/>
              <a:chExt cx="1483448" cy="266879"/>
            </a:xfrm>
          </p:grpSpPr>
          <p:sp>
            <p:nvSpPr>
              <p:cNvPr name="Freeform 43" id="43"/>
              <p:cNvSpPr/>
              <p:nvPr/>
            </p:nvSpPr>
            <p:spPr>
              <a:xfrm flipH="false" flipV="false" rot="0">
                <a:off x="0" y="0"/>
                <a:ext cx="1483448" cy="266879"/>
              </a:xfrm>
              <a:custGeom>
                <a:avLst/>
                <a:gdLst/>
                <a:ahLst/>
                <a:cxnLst/>
                <a:rect r="r" b="b" t="t" l="l"/>
                <a:pathLst>
                  <a:path h="266879" w="1483448">
                    <a:moveTo>
                      <a:pt x="127530" y="0"/>
                    </a:moveTo>
                    <a:lnTo>
                      <a:pt x="1355918" y="0"/>
                    </a:lnTo>
                    <a:cubicBezTo>
                      <a:pt x="1389741" y="0"/>
                      <a:pt x="1422179" y="13436"/>
                      <a:pt x="1446095" y="37353"/>
                    </a:cubicBezTo>
                    <a:cubicBezTo>
                      <a:pt x="1470012" y="61269"/>
                      <a:pt x="1483448" y="93707"/>
                      <a:pt x="1483448" y="127530"/>
                    </a:cubicBezTo>
                    <a:lnTo>
                      <a:pt x="1483448" y="139349"/>
                    </a:lnTo>
                    <a:cubicBezTo>
                      <a:pt x="1483448" y="173172"/>
                      <a:pt x="1470012" y="205610"/>
                      <a:pt x="1446095" y="229527"/>
                    </a:cubicBezTo>
                    <a:cubicBezTo>
                      <a:pt x="1422179" y="253443"/>
                      <a:pt x="1389741" y="266879"/>
                      <a:pt x="1355918" y="266879"/>
                    </a:cubicBezTo>
                    <a:lnTo>
                      <a:pt x="127530" y="266879"/>
                    </a:lnTo>
                    <a:cubicBezTo>
                      <a:pt x="93707" y="266879"/>
                      <a:pt x="61269" y="253443"/>
                      <a:pt x="37353" y="229527"/>
                    </a:cubicBezTo>
                    <a:cubicBezTo>
                      <a:pt x="13436" y="205610"/>
                      <a:pt x="0" y="173172"/>
                      <a:pt x="0" y="139349"/>
                    </a:cubicBezTo>
                    <a:lnTo>
                      <a:pt x="0" y="127530"/>
                    </a:lnTo>
                    <a:cubicBezTo>
                      <a:pt x="0" y="93707"/>
                      <a:pt x="13436" y="61269"/>
                      <a:pt x="37353" y="37353"/>
                    </a:cubicBezTo>
                    <a:cubicBezTo>
                      <a:pt x="61269" y="13436"/>
                      <a:pt x="93707" y="0"/>
                      <a:pt x="127530" y="0"/>
                    </a:cubicBezTo>
                    <a:close/>
                  </a:path>
                </a:pathLst>
              </a:custGeom>
              <a:solidFill>
                <a:srgbClr val="1D4355">
                  <a:alpha val="29804"/>
                </a:srgbClr>
              </a:solidFill>
            </p:spPr>
          </p:sp>
          <p:sp>
            <p:nvSpPr>
              <p:cNvPr name="TextBox 44" id="44"/>
              <p:cNvSpPr txBox="true"/>
              <p:nvPr/>
            </p:nvSpPr>
            <p:spPr>
              <a:xfrm>
                <a:off x="0" y="-19050"/>
                <a:ext cx="1483448" cy="285929"/>
              </a:xfrm>
              <a:prstGeom prst="rect">
                <a:avLst/>
              </a:prstGeom>
            </p:spPr>
            <p:txBody>
              <a:bodyPr anchor="ctr" rtlCol="false" tIns="27718" lIns="27718" bIns="27718" rIns="27718"/>
              <a:lstStyle/>
              <a:p>
                <a:pPr algn="ctr">
                  <a:lnSpc>
                    <a:spcPts val="1418"/>
                  </a:lnSpc>
                </a:pPr>
              </a:p>
            </p:txBody>
          </p:sp>
        </p:grpSp>
        <p:sp>
          <p:nvSpPr>
            <p:cNvPr name="TextBox 45" id="45"/>
            <p:cNvSpPr txBox="true"/>
            <p:nvPr/>
          </p:nvSpPr>
          <p:spPr>
            <a:xfrm rot="0">
              <a:off x="62604" y="56580"/>
              <a:ext cx="1695290" cy="198974"/>
            </a:xfrm>
            <a:prstGeom prst="rect">
              <a:avLst/>
            </a:prstGeom>
          </p:spPr>
          <p:txBody>
            <a:bodyPr anchor="t" rtlCol="false" tIns="0" lIns="0" bIns="0" rIns="0">
              <a:spAutoFit/>
            </a:bodyPr>
            <a:lstStyle/>
            <a:p>
              <a:pPr algn="ctr">
                <a:lnSpc>
                  <a:spcPts val="1257"/>
                </a:lnSpc>
              </a:pPr>
              <a:r>
                <a:rPr lang="en-US" sz="898">
                  <a:solidFill>
                    <a:srgbClr val="000000"/>
                  </a:solidFill>
                  <a:latin typeface="Canva Sans Bold"/>
                </a:rPr>
                <a:t>AHCM</a:t>
              </a:r>
            </a:p>
          </p:txBody>
        </p:sp>
      </p:grpSp>
      <p:sp>
        <p:nvSpPr>
          <p:cNvPr name="Freeform 46" id="46"/>
          <p:cNvSpPr/>
          <p:nvPr/>
        </p:nvSpPr>
        <p:spPr>
          <a:xfrm flipH="false" flipV="false" rot="0">
            <a:off x="4741897" y="1603963"/>
            <a:ext cx="4111069" cy="1970125"/>
          </a:xfrm>
          <a:custGeom>
            <a:avLst/>
            <a:gdLst/>
            <a:ahLst/>
            <a:cxnLst/>
            <a:rect r="r" b="b" t="t" l="l"/>
            <a:pathLst>
              <a:path h="1970125" w="4111069">
                <a:moveTo>
                  <a:pt x="0" y="0"/>
                </a:moveTo>
                <a:lnTo>
                  <a:pt x="4111069" y="0"/>
                </a:lnTo>
                <a:lnTo>
                  <a:pt x="4111069" y="1970125"/>
                </a:lnTo>
                <a:lnTo>
                  <a:pt x="0" y="1970125"/>
                </a:lnTo>
                <a:lnTo>
                  <a:pt x="0" y="0"/>
                </a:lnTo>
                <a:close/>
              </a:path>
            </a:pathLst>
          </a:custGeom>
          <a:blipFill>
            <a:blip r:embed="rId4"/>
            <a:stretch>
              <a:fillRect l="0" t="0" r="0" b="0"/>
            </a:stretch>
          </a:blipFill>
          <a:ln cap="sq">
            <a:noFill/>
            <a:prstDash val="sysDot"/>
            <a:miter/>
          </a:ln>
        </p:spPr>
      </p:sp>
      <p:pic>
        <p:nvPicPr>
          <p:cNvPr name="Picture 47" id="47"/>
          <p:cNvPicPr>
            <a:picLocks noChangeAspect="true"/>
          </p:cNvPicPr>
          <p:nvPr/>
        </p:nvPicPr>
        <p:blipFill>
          <a:blip r:embed="rId5"/>
          <a:stretch>
            <a:fillRect/>
          </a:stretch>
        </p:blipFill>
        <p:spPr>
          <a:xfrm rot="0">
            <a:off x="4423549" y="4062126"/>
            <a:ext cx="4140919" cy="3059199"/>
          </a:xfrm>
          <a:prstGeom prst="rect">
            <a:avLst/>
          </a:prstGeom>
        </p:spPr>
      </p:pic>
      <p:sp>
        <p:nvSpPr>
          <p:cNvPr name="Freeform 48" id="48"/>
          <p:cNvSpPr/>
          <p:nvPr/>
        </p:nvSpPr>
        <p:spPr>
          <a:xfrm flipH="false" flipV="false" rot="0">
            <a:off x="595761" y="4770203"/>
            <a:ext cx="3939505" cy="2006046"/>
          </a:xfrm>
          <a:custGeom>
            <a:avLst/>
            <a:gdLst/>
            <a:ahLst/>
            <a:cxnLst/>
            <a:rect r="r" b="b" t="t" l="l"/>
            <a:pathLst>
              <a:path h="2006046" w="3939505">
                <a:moveTo>
                  <a:pt x="0" y="0"/>
                </a:moveTo>
                <a:lnTo>
                  <a:pt x="3939504" y="0"/>
                </a:lnTo>
                <a:lnTo>
                  <a:pt x="3939504" y="2006046"/>
                </a:lnTo>
                <a:lnTo>
                  <a:pt x="0" y="2006046"/>
                </a:lnTo>
                <a:lnTo>
                  <a:pt x="0" y="0"/>
                </a:lnTo>
                <a:close/>
              </a:path>
            </a:pathLst>
          </a:custGeom>
          <a:blipFill>
            <a:blip r:embed="rId6"/>
            <a:stretch>
              <a:fillRect l="0" t="0" r="0" b="0"/>
            </a:stretch>
          </a:blipFill>
          <a:ln w="9525" cap="rnd">
            <a:solidFill>
              <a:srgbClr val="000000"/>
            </a:solidFill>
            <a:prstDash val="solid"/>
            <a:round/>
          </a:ln>
        </p:spPr>
      </p:sp>
      <p:grpSp>
        <p:nvGrpSpPr>
          <p:cNvPr name="Group 49" id="49"/>
          <p:cNvGrpSpPr/>
          <p:nvPr/>
        </p:nvGrpSpPr>
        <p:grpSpPr>
          <a:xfrm rot="0">
            <a:off x="1600107" y="3831820"/>
            <a:ext cx="1944395" cy="347519"/>
            <a:chOff x="0" y="0"/>
            <a:chExt cx="2592527" cy="463359"/>
          </a:xfrm>
        </p:grpSpPr>
        <p:grpSp>
          <p:nvGrpSpPr>
            <p:cNvPr name="Group 50" id="50"/>
            <p:cNvGrpSpPr/>
            <p:nvPr/>
          </p:nvGrpSpPr>
          <p:grpSpPr>
            <a:xfrm rot="0">
              <a:off x="0" y="0"/>
              <a:ext cx="2592527" cy="463359"/>
              <a:chOff x="0" y="0"/>
              <a:chExt cx="1483448" cy="265135"/>
            </a:xfrm>
          </p:grpSpPr>
          <p:sp>
            <p:nvSpPr>
              <p:cNvPr name="Freeform 51" id="51"/>
              <p:cNvSpPr/>
              <p:nvPr/>
            </p:nvSpPr>
            <p:spPr>
              <a:xfrm flipH="false" flipV="false" rot="0">
                <a:off x="0" y="0"/>
                <a:ext cx="1483448" cy="265135"/>
              </a:xfrm>
              <a:custGeom>
                <a:avLst/>
                <a:gdLst/>
                <a:ahLst/>
                <a:cxnLst/>
                <a:rect r="r" b="b" t="t" l="l"/>
                <a:pathLst>
                  <a:path h="265135" w="1483448">
                    <a:moveTo>
                      <a:pt x="127530" y="0"/>
                    </a:moveTo>
                    <a:lnTo>
                      <a:pt x="1355918" y="0"/>
                    </a:lnTo>
                    <a:cubicBezTo>
                      <a:pt x="1389741" y="0"/>
                      <a:pt x="1422179" y="13436"/>
                      <a:pt x="1446095" y="37353"/>
                    </a:cubicBezTo>
                    <a:cubicBezTo>
                      <a:pt x="1470012" y="61269"/>
                      <a:pt x="1483448" y="93707"/>
                      <a:pt x="1483448" y="127530"/>
                    </a:cubicBezTo>
                    <a:lnTo>
                      <a:pt x="1483448" y="137605"/>
                    </a:lnTo>
                    <a:cubicBezTo>
                      <a:pt x="1483448" y="171428"/>
                      <a:pt x="1470012" y="203865"/>
                      <a:pt x="1446095" y="227782"/>
                    </a:cubicBezTo>
                    <a:cubicBezTo>
                      <a:pt x="1422179" y="251699"/>
                      <a:pt x="1389741" y="265135"/>
                      <a:pt x="1355918" y="265135"/>
                    </a:cubicBezTo>
                    <a:lnTo>
                      <a:pt x="127530" y="265135"/>
                    </a:lnTo>
                    <a:cubicBezTo>
                      <a:pt x="93707" y="265135"/>
                      <a:pt x="61269" y="251699"/>
                      <a:pt x="37353" y="227782"/>
                    </a:cubicBezTo>
                    <a:cubicBezTo>
                      <a:pt x="13436" y="203865"/>
                      <a:pt x="0" y="171428"/>
                      <a:pt x="0" y="137605"/>
                    </a:cubicBezTo>
                    <a:lnTo>
                      <a:pt x="0" y="127530"/>
                    </a:lnTo>
                    <a:cubicBezTo>
                      <a:pt x="0" y="93707"/>
                      <a:pt x="13436" y="61269"/>
                      <a:pt x="37353" y="37353"/>
                    </a:cubicBezTo>
                    <a:cubicBezTo>
                      <a:pt x="61269" y="13436"/>
                      <a:pt x="93707" y="0"/>
                      <a:pt x="127530" y="0"/>
                    </a:cubicBezTo>
                    <a:close/>
                  </a:path>
                </a:pathLst>
              </a:custGeom>
              <a:solidFill>
                <a:srgbClr val="1D4355">
                  <a:alpha val="29804"/>
                </a:srgbClr>
              </a:solidFill>
            </p:spPr>
          </p:sp>
          <p:sp>
            <p:nvSpPr>
              <p:cNvPr name="TextBox 52" id="52"/>
              <p:cNvSpPr txBox="true"/>
              <p:nvPr/>
            </p:nvSpPr>
            <p:spPr>
              <a:xfrm>
                <a:off x="0" y="-19050"/>
                <a:ext cx="1483448" cy="284185"/>
              </a:xfrm>
              <a:prstGeom prst="rect">
                <a:avLst/>
              </a:prstGeom>
            </p:spPr>
            <p:txBody>
              <a:bodyPr anchor="ctr" rtlCol="false" tIns="27718" lIns="27718" bIns="27718" rIns="27718"/>
              <a:lstStyle/>
              <a:p>
                <a:pPr algn="ctr">
                  <a:lnSpc>
                    <a:spcPts val="1418"/>
                  </a:lnSpc>
                </a:pPr>
              </a:p>
            </p:txBody>
          </p:sp>
        </p:grpSp>
        <p:sp>
          <p:nvSpPr>
            <p:cNvPr name="TextBox 53" id="53"/>
            <p:cNvSpPr txBox="true"/>
            <p:nvPr/>
          </p:nvSpPr>
          <p:spPr>
            <a:xfrm rot="0">
              <a:off x="88166" y="77935"/>
              <a:ext cx="2387485" cy="278914"/>
            </a:xfrm>
            <a:prstGeom prst="rect">
              <a:avLst/>
            </a:prstGeom>
          </p:spPr>
          <p:txBody>
            <a:bodyPr anchor="t" rtlCol="false" tIns="0" lIns="0" bIns="0" rIns="0">
              <a:spAutoFit/>
            </a:bodyPr>
            <a:lstStyle/>
            <a:p>
              <a:pPr algn="ctr">
                <a:lnSpc>
                  <a:spcPts val="1795"/>
                </a:lnSpc>
              </a:pPr>
              <a:r>
                <a:rPr lang="en-US" sz="1282">
                  <a:solidFill>
                    <a:srgbClr val="000000"/>
                  </a:solidFill>
                  <a:latin typeface="Canva Sans Bold"/>
                </a:rPr>
                <a:t>11 RISKS IDENTIFIED</a:t>
              </a:r>
            </a:p>
          </p:txBody>
        </p:sp>
      </p:grpSp>
      <p:grpSp>
        <p:nvGrpSpPr>
          <p:cNvPr name="Group 54" id="54"/>
          <p:cNvGrpSpPr/>
          <p:nvPr/>
        </p:nvGrpSpPr>
        <p:grpSpPr>
          <a:xfrm rot="0">
            <a:off x="8213395" y="4857224"/>
            <a:ext cx="944444" cy="458275"/>
            <a:chOff x="0" y="0"/>
            <a:chExt cx="1259259" cy="611034"/>
          </a:xfrm>
        </p:grpSpPr>
        <p:grpSp>
          <p:nvGrpSpPr>
            <p:cNvPr name="Group 55" id="55"/>
            <p:cNvGrpSpPr/>
            <p:nvPr/>
          </p:nvGrpSpPr>
          <p:grpSpPr>
            <a:xfrm rot="0">
              <a:off x="0" y="0"/>
              <a:ext cx="1259259" cy="611034"/>
              <a:chOff x="0" y="0"/>
              <a:chExt cx="892842" cy="433236"/>
            </a:xfrm>
          </p:grpSpPr>
          <p:sp>
            <p:nvSpPr>
              <p:cNvPr name="Freeform 56" id="56"/>
              <p:cNvSpPr/>
              <p:nvPr/>
            </p:nvSpPr>
            <p:spPr>
              <a:xfrm flipH="false" flipV="false" rot="0">
                <a:off x="0" y="0"/>
                <a:ext cx="892842" cy="433236"/>
              </a:xfrm>
              <a:custGeom>
                <a:avLst/>
                <a:gdLst/>
                <a:ahLst/>
                <a:cxnLst/>
                <a:rect r="r" b="b" t="t" l="l"/>
                <a:pathLst>
                  <a:path h="433236" w="892842">
                    <a:moveTo>
                      <a:pt x="211890" y="0"/>
                    </a:moveTo>
                    <a:lnTo>
                      <a:pt x="680952" y="0"/>
                    </a:lnTo>
                    <a:cubicBezTo>
                      <a:pt x="737149" y="0"/>
                      <a:pt x="791044" y="22324"/>
                      <a:pt x="830781" y="62061"/>
                    </a:cubicBezTo>
                    <a:cubicBezTo>
                      <a:pt x="870518" y="101798"/>
                      <a:pt x="892842" y="155693"/>
                      <a:pt x="892842" y="211890"/>
                    </a:cubicBezTo>
                    <a:lnTo>
                      <a:pt x="892842" y="221346"/>
                    </a:lnTo>
                    <a:cubicBezTo>
                      <a:pt x="892842" y="277543"/>
                      <a:pt x="870518" y="331438"/>
                      <a:pt x="830781" y="371175"/>
                    </a:cubicBezTo>
                    <a:cubicBezTo>
                      <a:pt x="791044" y="410912"/>
                      <a:pt x="737149" y="433236"/>
                      <a:pt x="680952" y="433236"/>
                    </a:cubicBezTo>
                    <a:lnTo>
                      <a:pt x="211890" y="433236"/>
                    </a:lnTo>
                    <a:cubicBezTo>
                      <a:pt x="155693" y="433236"/>
                      <a:pt x="101798" y="410912"/>
                      <a:pt x="62061" y="371175"/>
                    </a:cubicBezTo>
                    <a:cubicBezTo>
                      <a:pt x="22324" y="331438"/>
                      <a:pt x="0" y="277543"/>
                      <a:pt x="0" y="221346"/>
                    </a:cubicBezTo>
                    <a:lnTo>
                      <a:pt x="0" y="211890"/>
                    </a:lnTo>
                    <a:cubicBezTo>
                      <a:pt x="0" y="155693"/>
                      <a:pt x="22324" y="101798"/>
                      <a:pt x="62061" y="62061"/>
                    </a:cubicBezTo>
                    <a:cubicBezTo>
                      <a:pt x="101798" y="22324"/>
                      <a:pt x="155693" y="0"/>
                      <a:pt x="211890" y="0"/>
                    </a:cubicBezTo>
                    <a:close/>
                  </a:path>
                </a:pathLst>
              </a:custGeom>
              <a:solidFill>
                <a:srgbClr val="1D4355">
                  <a:alpha val="29804"/>
                </a:srgbClr>
              </a:solidFill>
            </p:spPr>
          </p:sp>
          <p:sp>
            <p:nvSpPr>
              <p:cNvPr name="TextBox 57" id="57"/>
              <p:cNvSpPr txBox="true"/>
              <p:nvPr/>
            </p:nvSpPr>
            <p:spPr>
              <a:xfrm>
                <a:off x="0" y="-19050"/>
                <a:ext cx="892842" cy="452286"/>
              </a:xfrm>
              <a:prstGeom prst="rect">
                <a:avLst/>
              </a:prstGeom>
            </p:spPr>
            <p:txBody>
              <a:bodyPr anchor="ctr" rtlCol="false" tIns="27718" lIns="27718" bIns="27718" rIns="27718"/>
              <a:lstStyle/>
              <a:p>
                <a:pPr algn="ctr">
                  <a:lnSpc>
                    <a:spcPts val="1418"/>
                  </a:lnSpc>
                </a:pPr>
              </a:p>
            </p:txBody>
          </p:sp>
        </p:grpSp>
        <p:sp>
          <p:nvSpPr>
            <p:cNvPr name="TextBox 58" id="58"/>
            <p:cNvSpPr txBox="true"/>
            <p:nvPr/>
          </p:nvSpPr>
          <p:spPr>
            <a:xfrm rot="0">
              <a:off x="42824" y="76432"/>
              <a:ext cx="1159665" cy="448646"/>
            </a:xfrm>
            <a:prstGeom prst="rect">
              <a:avLst/>
            </a:prstGeom>
          </p:spPr>
          <p:txBody>
            <a:bodyPr anchor="t" rtlCol="false" tIns="0" lIns="0" bIns="0" rIns="0">
              <a:spAutoFit/>
            </a:bodyPr>
            <a:lstStyle/>
            <a:p>
              <a:pPr algn="ctr">
                <a:lnSpc>
                  <a:spcPts val="1449"/>
                </a:lnSpc>
              </a:pPr>
              <a:r>
                <a:rPr lang="en-US" sz="1035">
                  <a:solidFill>
                    <a:srgbClr val="000000"/>
                  </a:solidFill>
                  <a:latin typeface="Canva Sans Bold"/>
                </a:rPr>
                <a:t>Sentence BERT</a:t>
              </a:r>
            </a:p>
          </p:txBody>
        </p:sp>
      </p:grpSp>
      <p:grpSp>
        <p:nvGrpSpPr>
          <p:cNvPr name="Group 59" id="59"/>
          <p:cNvGrpSpPr/>
          <p:nvPr/>
        </p:nvGrpSpPr>
        <p:grpSpPr>
          <a:xfrm rot="0">
            <a:off x="8384471" y="5775443"/>
            <a:ext cx="614286" cy="350116"/>
            <a:chOff x="0" y="0"/>
            <a:chExt cx="819049" cy="466821"/>
          </a:xfrm>
        </p:grpSpPr>
        <p:grpSp>
          <p:nvGrpSpPr>
            <p:cNvPr name="Group 60" id="60"/>
            <p:cNvGrpSpPr/>
            <p:nvPr/>
          </p:nvGrpSpPr>
          <p:grpSpPr>
            <a:xfrm rot="0">
              <a:off x="0" y="0"/>
              <a:ext cx="819049" cy="466821"/>
              <a:chOff x="0" y="0"/>
              <a:chExt cx="384788" cy="219312"/>
            </a:xfrm>
          </p:grpSpPr>
          <p:sp>
            <p:nvSpPr>
              <p:cNvPr name="Freeform 61" id="61"/>
              <p:cNvSpPr/>
              <p:nvPr/>
            </p:nvSpPr>
            <p:spPr>
              <a:xfrm flipH="false" flipV="false" rot="0">
                <a:off x="0" y="0"/>
                <a:ext cx="384788" cy="219312"/>
              </a:xfrm>
              <a:custGeom>
                <a:avLst/>
                <a:gdLst/>
                <a:ahLst/>
                <a:cxnLst/>
                <a:rect r="r" b="b" t="t" l="l"/>
                <a:pathLst>
                  <a:path h="219312" w="384788">
                    <a:moveTo>
                      <a:pt x="109656" y="0"/>
                    </a:moveTo>
                    <a:lnTo>
                      <a:pt x="275132" y="0"/>
                    </a:lnTo>
                    <a:cubicBezTo>
                      <a:pt x="335693" y="0"/>
                      <a:pt x="384788" y="49095"/>
                      <a:pt x="384788" y="109656"/>
                    </a:cubicBezTo>
                    <a:lnTo>
                      <a:pt x="384788" y="109656"/>
                    </a:lnTo>
                    <a:cubicBezTo>
                      <a:pt x="384788" y="138738"/>
                      <a:pt x="373235" y="166630"/>
                      <a:pt x="352670" y="187194"/>
                    </a:cubicBezTo>
                    <a:cubicBezTo>
                      <a:pt x="332106" y="207759"/>
                      <a:pt x="304214" y="219312"/>
                      <a:pt x="275132" y="219312"/>
                    </a:cubicBezTo>
                    <a:lnTo>
                      <a:pt x="109656" y="219312"/>
                    </a:lnTo>
                    <a:cubicBezTo>
                      <a:pt x="80573" y="219312"/>
                      <a:pt x="52682" y="207759"/>
                      <a:pt x="32117" y="187194"/>
                    </a:cubicBezTo>
                    <a:cubicBezTo>
                      <a:pt x="11553" y="166630"/>
                      <a:pt x="0" y="138738"/>
                      <a:pt x="0" y="109656"/>
                    </a:cubicBezTo>
                    <a:lnTo>
                      <a:pt x="0" y="109656"/>
                    </a:lnTo>
                    <a:cubicBezTo>
                      <a:pt x="0" y="80573"/>
                      <a:pt x="11553" y="52682"/>
                      <a:pt x="32117" y="32117"/>
                    </a:cubicBezTo>
                    <a:cubicBezTo>
                      <a:pt x="52682" y="11553"/>
                      <a:pt x="80573" y="0"/>
                      <a:pt x="109656" y="0"/>
                    </a:cubicBezTo>
                    <a:close/>
                  </a:path>
                </a:pathLst>
              </a:custGeom>
              <a:solidFill>
                <a:srgbClr val="1D4355">
                  <a:alpha val="29804"/>
                </a:srgbClr>
              </a:solidFill>
            </p:spPr>
          </p:sp>
          <p:sp>
            <p:nvSpPr>
              <p:cNvPr name="TextBox 62" id="62"/>
              <p:cNvSpPr txBox="true"/>
              <p:nvPr/>
            </p:nvSpPr>
            <p:spPr>
              <a:xfrm>
                <a:off x="0" y="-19050"/>
                <a:ext cx="384788" cy="238362"/>
              </a:xfrm>
              <a:prstGeom prst="rect">
                <a:avLst/>
              </a:prstGeom>
            </p:spPr>
            <p:txBody>
              <a:bodyPr anchor="ctr" rtlCol="false" tIns="27718" lIns="27718" bIns="27718" rIns="27718"/>
              <a:lstStyle/>
              <a:p>
                <a:pPr algn="ctr">
                  <a:lnSpc>
                    <a:spcPts val="1418"/>
                  </a:lnSpc>
                </a:pPr>
              </a:p>
            </p:txBody>
          </p:sp>
        </p:grpSp>
        <p:sp>
          <p:nvSpPr>
            <p:cNvPr name="TextBox 63" id="63"/>
            <p:cNvSpPr txBox="true"/>
            <p:nvPr/>
          </p:nvSpPr>
          <p:spPr>
            <a:xfrm rot="0">
              <a:off x="27854" y="110676"/>
              <a:ext cx="754270" cy="226419"/>
            </a:xfrm>
            <a:prstGeom prst="rect">
              <a:avLst/>
            </a:prstGeom>
          </p:spPr>
          <p:txBody>
            <a:bodyPr anchor="t" rtlCol="false" tIns="0" lIns="0" bIns="0" rIns="0">
              <a:spAutoFit/>
            </a:bodyPr>
            <a:lstStyle/>
            <a:p>
              <a:pPr algn="ctr">
                <a:lnSpc>
                  <a:spcPts val="1500"/>
                </a:lnSpc>
              </a:pPr>
              <a:r>
                <a:rPr lang="en-US" sz="1071">
                  <a:solidFill>
                    <a:srgbClr val="000000"/>
                  </a:solidFill>
                  <a:latin typeface="Canva Sans Bold"/>
                </a:rPr>
                <a:t>TF - IDF</a:t>
              </a:r>
            </a:p>
          </p:txBody>
        </p:sp>
      </p:grpSp>
      <p:sp>
        <p:nvSpPr>
          <p:cNvPr name="Freeform 64" id="64"/>
          <p:cNvSpPr/>
          <p:nvPr/>
        </p:nvSpPr>
        <p:spPr>
          <a:xfrm flipH="false" flipV="false" rot="0">
            <a:off x="8557366" y="5411222"/>
            <a:ext cx="268498" cy="268498"/>
          </a:xfrm>
          <a:custGeom>
            <a:avLst/>
            <a:gdLst/>
            <a:ahLst/>
            <a:cxnLst/>
            <a:rect r="r" b="b" t="t" l="l"/>
            <a:pathLst>
              <a:path h="268498" w="268498">
                <a:moveTo>
                  <a:pt x="0" y="0"/>
                </a:moveTo>
                <a:lnTo>
                  <a:pt x="268497" y="0"/>
                </a:lnTo>
                <a:lnTo>
                  <a:pt x="268497" y="268498"/>
                </a:lnTo>
                <a:lnTo>
                  <a:pt x="0" y="2684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5" id="65"/>
          <p:cNvSpPr txBox="true"/>
          <p:nvPr/>
        </p:nvSpPr>
        <p:spPr>
          <a:xfrm rot="0">
            <a:off x="116114" y="480188"/>
            <a:ext cx="1811861" cy="407944"/>
          </a:xfrm>
          <a:prstGeom prst="rect">
            <a:avLst/>
          </a:prstGeom>
        </p:spPr>
        <p:txBody>
          <a:bodyPr anchor="t" rtlCol="false" tIns="0" lIns="0" bIns="0" rIns="0">
            <a:spAutoFit/>
          </a:bodyPr>
          <a:lstStyle/>
          <a:p>
            <a:pPr algn="ctr">
              <a:lnSpc>
                <a:spcPts val="3426"/>
              </a:lnSpc>
            </a:pPr>
            <a:r>
              <a:rPr lang="en-US" sz="2447">
                <a:solidFill>
                  <a:srgbClr val="000000"/>
                </a:solidFill>
                <a:latin typeface="Canva Sans Bold"/>
              </a:rPr>
              <a:t>Initial Steps</a:t>
            </a:r>
          </a:p>
        </p:txBody>
      </p:sp>
      <p:grpSp>
        <p:nvGrpSpPr>
          <p:cNvPr name="Group 66" id="66"/>
          <p:cNvGrpSpPr/>
          <p:nvPr/>
        </p:nvGrpSpPr>
        <p:grpSpPr>
          <a:xfrm rot="0">
            <a:off x="4876800" y="7175527"/>
            <a:ext cx="9753600" cy="147437"/>
            <a:chOff x="0" y="0"/>
            <a:chExt cx="4323108" cy="65349"/>
          </a:xfrm>
        </p:grpSpPr>
        <p:sp>
          <p:nvSpPr>
            <p:cNvPr name="Freeform 67" id="67"/>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365B6D"/>
            </a:solidFill>
          </p:spPr>
        </p:sp>
        <p:sp>
          <p:nvSpPr>
            <p:cNvPr name="TextBox 68" id="68"/>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69" id="69"/>
          <p:cNvGrpSpPr/>
          <p:nvPr/>
        </p:nvGrpSpPr>
        <p:grpSpPr>
          <a:xfrm rot="0">
            <a:off x="-4876800" y="6970940"/>
            <a:ext cx="9753600" cy="147437"/>
            <a:chOff x="0" y="0"/>
            <a:chExt cx="4323108" cy="65349"/>
          </a:xfrm>
        </p:grpSpPr>
        <p:sp>
          <p:nvSpPr>
            <p:cNvPr name="Freeform 70" id="70"/>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41C1BA"/>
            </a:solidFill>
          </p:spPr>
        </p:sp>
        <p:sp>
          <p:nvSpPr>
            <p:cNvPr name="TextBox 71" id="71"/>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72" id="72"/>
          <p:cNvGrpSpPr/>
          <p:nvPr/>
        </p:nvGrpSpPr>
        <p:grpSpPr>
          <a:xfrm rot="0">
            <a:off x="4625965" y="-204666"/>
            <a:ext cx="6485351" cy="426568"/>
            <a:chOff x="0" y="0"/>
            <a:chExt cx="2874516" cy="189069"/>
          </a:xfrm>
        </p:grpSpPr>
        <p:sp>
          <p:nvSpPr>
            <p:cNvPr name="Freeform 73" id="73"/>
            <p:cNvSpPr/>
            <p:nvPr/>
          </p:nvSpPr>
          <p:spPr>
            <a:xfrm flipH="false" flipV="false" rot="0">
              <a:off x="0" y="0"/>
              <a:ext cx="2874516" cy="189069"/>
            </a:xfrm>
            <a:custGeom>
              <a:avLst/>
              <a:gdLst/>
              <a:ahLst/>
              <a:cxnLst/>
              <a:rect r="r" b="b" t="t" l="l"/>
              <a:pathLst>
                <a:path h="189069" w="2874516">
                  <a:moveTo>
                    <a:pt x="0" y="0"/>
                  </a:moveTo>
                  <a:lnTo>
                    <a:pt x="2874516" y="0"/>
                  </a:lnTo>
                  <a:lnTo>
                    <a:pt x="2874516" y="189069"/>
                  </a:lnTo>
                  <a:lnTo>
                    <a:pt x="0" y="189069"/>
                  </a:lnTo>
                  <a:close/>
                </a:path>
              </a:pathLst>
            </a:custGeom>
            <a:solidFill>
              <a:srgbClr val="365B6D"/>
            </a:solidFill>
          </p:spPr>
        </p:sp>
        <p:sp>
          <p:nvSpPr>
            <p:cNvPr name="TextBox 74" id="74"/>
            <p:cNvSpPr txBox="true"/>
            <p:nvPr/>
          </p:nvSpPr>
          <p:spPr>
            <a:xfrm>
              <a:off x="0" y="-19050"/>
              <a:ext cx="2874516" cy="208119"/>
            </a:xfrm>
            <a:prstGeom prst="rect">
              <a:avLst/>
            </a:prstGeom>
          </p:spPr>
          <p:txBody>
            <a:bodyPr anchor="ctr" rtlCol="false" tIns="27093" lIns="27093" bIns="27093" rIns="27093"/>
            <a:lstStyle/>
            <a:p>
              <a:pPr algn="ctr">
                <a:lnSpc>
                  <a:spcPts val="1418"/>
                </a:lnSpc>
              </a:pPr>
            </a:p>
          </p:txBody>
        </p:sp>
      </p:grpSp>
      <p:sp>
        <p:nvSpPr>
          <p:cNvPr name="TextBox 75" id="75"/>
          <p:cNvSpPr txBox="true"/>
          <p:nvPr/>
        </p:nvSpPr>
        <p:spPr>
          <a:xfrm rot="0">
            <a:off x="548640" y="218443"/>
            <a:ext cx="3915174" cy="215479"/>
          </a:xfrm>
          <a:prstGeom prst="rect">
            <a:avLst/>
          </a:prstGeom>
        </p:spPr>
        <p:txBody>
          <a:bodyPr anchor="t" rtlCol="false" tIns="0" lIns="0" bIns="0" rIns="0">
            <a:spAutoFit/>
          </a:bodyPr>
          <a:lstStyle/>
          <a:p>
            <a:pPr>
              <a:lnSpc>
                <a:spcPts val="1773"/>
              </a:lnSpc>
            </a:pPr>
            <a:r>
              <a:rPr lang="en-US" sz="1266" spc="101">
                <a:solidFill>
                  <a:srgbClr val="050A30"/>
                </a:solidFill>
                <a:latin typeface="HK Grotesk Bold"/>
              </a:rPr>
              <a:t>COMMUNITY COMPANION CHALLENGE 2024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grpSp>
        <p:nvGrpSpPr>
          <p:cNvPr name="Group 2" id="2"/>
          <p:cNvGrpSpPr/>
          <p:nvPr/>
        </p:nvGrpSpPr>
        <p:grpSpPr>
          <a:xfrm rot="0">
            <a:off x="4625965" y="-204666"/>
            <a:ext cx="6485351" cy="426568"/>
            <a:chOff x="0" y="0"/>
            <a:chExt cx="2874516" cy="189069"/>
          </a:xfrm>
        </p:grpSpPr>
        <p:sp>
          <p:nvSpPr>
            <p:cNvPr name="Freeform 3" id="3"/>
            <p:cNvSpPr/>
            <p:nvPr/>
          </p:nvSpPr>
          <p:spPr>
            <a:xfrm flipH="false" flipV="false" rot="0">
              <a:off x="0" y="0"/>
              <a:ext cx="2874516" cy="189069"/>
            </a:xfrm>
            <a:custGeom>
              <a:avLst/>
              <a:gdLst/>
              <a:ahLst/>
              <a:cxnLst/>
              <a:rect r="r" b="b" t="t" l="l"/>
              <a:pathLst>
                <a:path h="189069" w="2874516">
                  <a:moveTo>
                    <a:pt x="0" y="0"/>
                  </a:moveTo>
                  <a:lnTo>
                    <a:pt x="2874516" y="0"/>
                  </a:lnTo>
                  <a:lnTo>
                    <a:pt x="2874516" y="189069"/>
                  </a:lnTo>
                  <a:lnTo>
                    <a:pt x="0" y="189069"/>
                  </a:lnTo>
                  <a:close/>
                </a:path>
              </a:pathLst>
            </a:custGeom>
            <a:solidFill>
              <a:srgbClr val="365B6D"/>
            </a:solidFill>
          </p:spPr>
        </p:sp>
        <p:sp>
          <p:nvSpPr>
            <p:cNvPr name="TextBox 4" id="4"/>
            <p:cNvSpPr txBox="true"/>
            <p:nvPr/>
          </p:nvSpPr>
          <p:spPr>
            <a:xfrm>
              <a:off x="0" y="-19050"/>
              <a:ext cx="2874516" cy="208119"/>
            </a:xfrm>
            <a:prstGeom prst="rect">
              <a:avLst/>
            </a:prstGeom>
          </p:spPr>
          <p:txBody>
            <a:bodyPr anchor="ctr" rtlCol="false" tIns="27093" lIns="27093" bIns="27093" rIns="27093"/>
            <a:lstStyle/>
            <a:p>
              <a:pPr algn="ctr">
                <a:lnSpc>
                  <a:spcPts val="1418"/>
                </a:lnSpc>
              </a:pPr>
            </a:p>
          </p:txBody>
        </p:sp>
      </p:grpSp>
      <p:grpSp>
        <p:nvGrpSpPr>
          <p:cNvPr name="Group 5" id="5"/>
          <p:cNvGrpSpPr/>
          <p:nvPr/>
        </p:nvGrpSpPr>
        <p:grpSpPr>
          <a:xfrm rot="0">
            <a:off x="4876800" y="7175527"/>
            <a:ext cx="9753600" cy="147437"/>
            <a:chOff x="0" y="0"/>
            <a:chExt cx="4323108" cy="65349"/>
          </a:xfrm>
        </p:grpSpPr>
        <p:sp>
          <p:nvSpPr>
            <p:cNvPr name="Freeform 6" id="6"/>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365B6D"/>
            </a:solidFill>
          </p:spPr>
        </p:sp>
        <p:sp>
          <p:nvSpPr>
            <p:cNvPr name="TextBox 7" id="7"/>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8" id="8"/>
          <p:cNvGrpSpPr/>
          <p:nvPr/>
        </p:nvGrpSpPr>
        <p:grpSpPr>
          <a:xfrm rot="0">
            <a:off x="-4876800" y="6970940"/>
            <a:ext cx="9753600" cy="147437"/>
            <a:chOff x="0" y="0"/>
            <a:chExt cx="4323108" cy="65349"/>
          </a:xfrm>
        </p:grpSpPr>
        <p:sp>
          <p:nvSpPr>
            <p:cNvPr name="Freeform 9" id="9"/>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41C1BA"/>
            </a:solidFill>
          </p:spPr>
        </p:sp>
        <p:sp>
          <p:nvSpPr>
            <p:cNvPr name="TextBox 10" id="10"/>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sp>
        <p:nvSpPr>
          <p:cNvPr name="Freeform 11" id="11"/>
          <p:cNvSpPr/>
          <p:nvPr/>
        </p:nvSpPr>
        <p:spPr>
          <a:xfrm flipH="false" flipV="false" rot="0">
            <a:off x="5059680" y="1530081"/>
            <a:ext cx="4145280" cy="3634003"/>
          </a:xfrm>
          <a:custGeom>
            <a:avLst/>
            <a:gdLst/>
            <a:ahLst/>
            <a:cxnLst/>
            <a:rect r="r" b="b" t="t" l="l"/>
            <a:pathLst>
              <a:path h="3634003" w="4145280">
                <a:moveTo>
                  <a:pt x="0" y="0"/>
                </a:moveTo>
                <a:lnTo>
                  <a:pt x="4145280" y="0"/>
                </a:lnTo>
                <a:lnTo>
                  <a:pt x="4145280" y="3634003"/>
                </a:lnTo>
                <a:lnTo>
                  <a:pt x="0" y="3634003"/>
                </a:lnTo>
                <a:lnTo>
                  <a:pt x="0" y="0"/>
                </a:lnTo>
                <a:close/>
              </a:path>
            </a:pathLst>
          </a:custGeom>
          <a:blipFill>
            <a:blip r:embed="rId2"/>
            <a:stretch>
              <a:fillRect l="0" t="0" r="0" b="0"/>
            </a:stretch>
          </a:blipFill>
        </p:spPr>
      </p:sp>
      <p:sp>
        <p:nvSpPr>
          <p:cNvPr name="Freeform 12" id="12"/>
          <p:cNvSpPr/>
          <p:nvPr/>
        </p:nvSpPr>
        <p:spPr>
          <a:xfrm flipH="false" flipV="false" rot="0">
            <a:off x="376363" y="3450937"/>
            <a:ext cx="1646137" cy="1056013"/>
          </a:xfrm>
          <a:custGeom>
            <a:avLst/>
            <a:gdLst/>
            <a:ahLst/>
            <a:cxnLst/>
            <a:rect r="r" b="b" t="t" l="l"/>
            <a:pathLst>
              <a:path h="1056013" w="1646137">
                <a:moveTo>
                  <a:pt x="0" y="0"/>
                </a:moveTo>
                <a:lnTo>
                  <a:pt x="1646138" y="0"/>
                </a:lnTo>
                <a:lnTo>
                  <a:pt x="1646138" y="1056013"/>
                </a:lnTo>
                <a:lnTo>
                  <a:pt x="0" y="1056013"/>
                </a:lnTo>
                <a:lnTo>
                  <a:pt x="0" y="0"/>
                </a:lnTo>
                <a:close/>
              </a:path>
            </a:pathLst>
          </a:custGeom>
          <a:blipFill>
            <a:blip r:embed="rId3"/>
            <a:stretch>
              <a:fillRect l="0" t="0" r="0" b="0"/>
            </a:stretch>
          </a:blipFill>
        </p:spPr>
      </p:sp>
      <p:sp>
        <p:nvSpPr>
          <p:cNvPr name="Freeform 13" id="13"/>
          <p:cNvSpPr/>
          <p:nvPr/>
        </p:nvSpPr>
        <p:spPr>
          <a:xfrm flipH="false" flipV="false" rot="0">
            <a:off x="2626891" y="3473072"/>
            <a:ext cx="1645684" cy="1011743"/>
          </a:xfrm>
          <a:custGeom>
            <a:avLst/>
            <a:gdLst/>
            <a:ahLst/>
            <a:cxnLst/>
            <a:rect r="r" b="b" t="t" l="l"/>
            <a:pathLst>
              <a:path h="1011743" w="1645684">
                <a:moveTo>
                  <a:pt x="0" y="0"/>
                </a:moveTo>
                <a:lnTo>
                  <a:pt x="1645683" y="0"/>
                </a:lnTo>
                <a:lnTo>
                  <a:pt x="1645683" y="1011743"/>
                </a:lnTo>
                <a:lnTo>
                  <a:pt x="0" y="1011743"/>
                </a:lnTo>
                <a:lnTo>
                  <a:pt x="0" y="0"/>
                </a:lnTo>
                <a:close/>
              </a:path>
            </a:pathLst>
          </a:custGeom>
          <a:blipFill>
            <a:blip r:embed="rId4"/>
            <a:stretch>
              <a:fillRect l="0" t="0" r="0" b="0"/>
            </a:stretch>
          </a:blipFill>
        </p:spPr>
      </p:sp>
      <p:sp>
        <p:nvSpPr>
          <p:cNvPr name="Freeform 14" id="14"/>
          <p:cNvSpPr/>
          <p:nvPr/>
        </p:nvSpPr>
        <p:spPr>
          <a:xfrm flipH="false" flipV="false" rot="0">
            <a:off x="6235343" y="494862"/>
            <a:ext cx="768133" cy="969253"/>
          </a:xfrm>
          <a:custGeom>
            <a:avLst/>
            <a:gdLst/>
            <a:ahLst/>
            <a:cxnLst/>
            <a:rect r="r" b="b" t="t" l="l"/>
            <a:pathLst>
              <a:path h="969253" w="768133">
                <a:moveTo>
                  <a:pt x="0" y="0"/>
                </a:moveTo>
                <a:lnTo>
                  <a:pt x="768133" y="0"/>
                </a:lnTo>
                <a:lnTo>
                  <a:pt x="768133" y="969253"/>
                </a:lnTo>
                <a:lnTo>
                  <a:pt x="0" y="9692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548640" y="372835"/>
            <a:ext cx="3915174" cy="215479"/>
          </a:xfrm>
          <a:prstGeom prst="rect">
            <a:avLst/>
          </a:prstGeom>
        </p:spPr>
        <p:txBody>
          <a:bodyPr anchor="t" rtlCol="false" tIns="0" lIns="0" bIns="0" rIns="0">
            <a:spAutoFit/>
          </a:bodyPr>
          <a:lstStyle/>
          <a:p>
            <a:pPr>
              <a:lnSpc>
                <a:spcPts val="1773"/>
              </a:lnSpc>
            </a:pPr>
            <a:r>
              <a:rPr lang="en-US" sz="1266" spc="101">
                <a:solidFill>
                  <a:srgbClr val="050A30"/>
                </a:solidFill>
                <a:latin typeface="HK Grotesk Bold"/>
              </a:rPr>
              <a:t>COMMUNITY COMPANION CHALLENGE 2024</a:t>
            </a:r>
          </a:p>
        </p:txBody>
      </p:sp>
      <p:sp>
        <p:nvSpPr>
          <p:cNvPr name="TextBox 16" id="16"/>
          <p:cNvSpPr txBox="true"/>
          <p:nvPr/>
        </p:nvSpPr>
        <p:spPr>
          <a:xfrm rot="0">
            <a:off x="0" y="724234"/>
            <a:ext cx="6600360" cy="646429"/>
          </a:xfrm>
          <a:prstGeom prst="rect">
            <a:avLst/>
          </a:prstGeom>
        </p:spPr>
        <p:txBody>
          <a:bodyPr anchor="t" rtlCol="false" tIns="0" lIns="0" bIns="0" rIns="0">
            <a:spAutoFit/>
          </a:bodyPr>
          <a:lstStyle/>
          <a:p>
            <a:pPr algn="ctr">
              <a:lnSpc>
                <a:spcPts val="5320"/>
              </a:lnSpc>
            </a:pPr>
            <a:r>
              <a:rPr lang="en-US" sz="3800">
                <a:solidFill>
                  <a:srgbClr val="000000"/>
                </a:solidFill>
                <a:latin typeface="Canva Sans Bold"/>
              </a:rPr>
              <a:t>Towards the Scorecard</a:t>
            </a:r>
          </a:p>
        </p:txBody>
      </p:sp>
      <p:sp>
        <p:nvSpPr>
          <p:cNvPr name="TextBox 17" id="17"/>
          <p:cNvSpPr txBox="true"/>
          <p:nvPr/>
        </p:nvSpPr>
        <p:spPr>
          <a:xfrm rot="0">
            <a:off x="548640" y="1623963"/>
            <a:ext cx="3592737" cy="684160"/>
          </a:xfrm>
          <a:prstGeom prst="rect">
            <a:avLst/>
          </a:prstGeom>
        </p:spPr>
        <p:txBody>
          <a:bodyPr anchor="t" rtlCol="false" tIns="0" lIns="0" bIns="0" rIns="0">
            <a:spAutoFit/>
          </a:bodyPr>
          <a:lstStyle/>
          <a:p>
            <a:pPr algn="ctr">
              <a:lnSpc>
                <a:spcPts val="2715"/>
              </a:lnSpc>
              <a:spcBef>
                <a:spcPct val="0"/>
              </a:spcBef>
            </a:pPr>
            <a:r>
              <a:rPr lang="en-US" sz="1939">
                <a:solidFill>
                  <a:srgbClr val="000000"/>
                </a:solidFill>
                <a:latin typeface="Nunito Sans Bold"/>
              </a:rPr>
              <a:t>Distribution based thresholding for risk identification [1]</a:t>
            </a:r>
          </a:p>
        </p:txBody>
      </p:sp>
      <p:sp>
        <p:nvSpPr>
          <p:cNvPr name="TextBox 18" id="18"/>
          <p:cNvSpPr txBox="true"/>
          <p:nvPr/>
        </p:nvSpPr>
        <p:spPr>
          <a:xfrm rot="0">
            <a:off x="548640" y="2399189"/>
            <a:ext cx="3592737" cy="842199"/>
          </a:xfrm>
          <a:prstGeom prst="rect">
            <a:avLst/>
          </a:prstGeom>
        </p:spPr>
        <p:txBody>
          <a:bodyPr anchor="t" rtlCol="false" tIns="0" lIns="0" bIns="0" rIns="0">
            <a:spAutoFit/>
          </a:bodyPr>
          <a:lstStyle/>
          <a:p>
            <a:pPr algn="ctr">
              <a:lnSpc>
                <a:spcPts val="1699"/>
              </a:lnSpc>
              <a:spcBef>
                <a:spcPct val="0"/>
              </a:spcBef>
            </a:pPr>
            <a:r>
              <a:rPr lang="en-US" sz="1214">
                <a:solidFill>
                  <a:srgbClr val="000000"/>
                </a:solidFill>
                <a:latin typeface="Nunito Sans"/>
              </a:rPr>
              <a:t>Depending on the direction of the influence of the feature on the corresponding risk identified, we set up percentile based threshold in the ordering high-mid-low or low-mid-high</a:t>
            </a:r>
          </a:p>
        </p:txBody>
      </p:sp>
      <p:sp>
        <p:nvSpPr>
          <p:cNvPr name="TextBox 19" id="19"/>
          <p:cNvSpPr txBox="true"/>
          <p:nvPr/>
        </p:nvSpPr>
        <p:spPr>
          <a:xfrm rot="0">
            <a:off x="548640" y="4564100"/>
            <a:ext cx="3815007" cy="1027060"/>
          </a:xfrm>
          <a:prstGeom prst="rect">
            <a:avLst/>
          </a:prstGeom>
        </p:spPr>
        <p:txBody>
          <a:bodyPr anchor="t" rtlCol="false" tIns="0" lIns="0" bIns="0" rIns="0">
            <a:spAutoFit/>
          </a:bodyPr>
          <a:lstStyle/>
          <a:p>
            <a:pPr algn="ctr">
              <a:lnSpc>
                <a:spcPts val="2715"/>
              </a:lnSpc>
              <a:spcBef>
                <a:spcPct val="0"/>
              </a:spcBef>
            </a:pPr>
            <a:r>
              <a:rPr lang="en-US" sz="1939">
                <a:solidFill>
                  <a:srgbClr val="000000"/>
                </a:solidFill>
                <a:latin typeface="Nunito Sans Bold"/>
              </a:rPr>
              <a:t>Weighted Aggregation of Individual Risks on Cluster [2] and Risk Level [3]</a:t>
            </a:r>
          </a:p>
        </p:txBody>
      </p:sp>
      <p:sp>
        <p:nvSpPr>
          <p:cNvPr name="TextBox 20" id="20"/>
          <p:cNvSpPr txBox="true"/>
          <p:nvPr/>
        </p:nvSpPr>
        <p:spPr>
          <a:xfrm rot="0">
            <a:off x="548640" y="5705460"/>
            <a:ext cx="3723934" cy="842199"/>
          </a:xfrm>
          <a:prstGeom prst="rect">
            <a:avLst/>
          </a:prstGeom>
        </p:spPr>
        <p:txBody>
          <a:bodyPr anchor="t" rtlCol="false" tIns="0" lIns="0" bIns="0" rIns="0">
            <a:spAutoFit/>
          </a:bodyPr>
          <a:lstStyle/>
          <a:p>
            <a:pPr algn="ctr">
              <a:lnSpc>
                <a:spcPts val="1699"/>
              </a:lnSpc>
              <a:spcBef>
                <a:spcPct val="0"/>
              </a:spcBef>
            </a:pPr>
            <a:r>
              <a:rPr lang="en-US" sz="1214">
                <a:solidFill>
                  <a:srgbClr val="000000"/>
                </a:solidFill>
                <a:latin typeface="Nunito Sans"/>
              </a:rPr>
              <a:t>The Individual Risks were added using a weighted combination based on whether the feature belonged to tract, zip or county level and then normalized. This was done at both cluster and risk level</a:t>
            </a:r>
          </a:p>
        </p:txBody>
      </p:sp>
      <p:sp>
        <p:nvSpPr>
          <p:cNvPr name="TextBox 21" id="21"/>
          <p:cNvSpPr txBox="true"/>
          <p:nvPr/>
        </p:nvSpPr>
        <p:spPr>
          <a:xfrm rot="0">
            <a:off x="5429343" y="5278384"/>
            <a:ext cx="3592737" cy="341260"/>
          </a:xfrm>
          <a:prstGeom prst="rect">
            <a:avLst/>
          </a:prstGeom>
        </p:spPr>
        <p:txBody>
          <a:bodyPr anchor="t" rtlCol="false" tIns="0" lIns="0" bIns="0" rIns="0">
            <a:spAutoFit/>
          </a:bodyPr>
          <a:lstStyle/>
          <a:p>
            <a:pPr algn="ctr">
              <a:lnSpc>
                <a:spcPts val="2715"/>
              </a:lnSpc>
              <a:spcBef>
                <a:spcPct val="0"/>
              </a:spcBef>
            </a:pPr>
            <a:r>
              <a:rPr lang="en-US" sz="1939">
                <a:solidFill>
                  <a:srgbClr val="000000"/>
                </a:solidFill>
                <a:latin typeface="Nunito Sans Bold"/>
              </a:rPr>
              <a:t>Additional Risk Categories</a:t>
            </a:r>
          </a:p>
        </p:txBody>
      </p:sp>
      <p:sp>
        <p:nvSpPr>
          <p:cNvPr name="TextBox 22" id="22"/>
          <p:cNvSpPr txBox="true"/>
          <p:nvPr/>
        </p:nvSpPr>
        <p:spPr>
          <a:xfrm rot="0">
            <a:off x="5956987" y="5752994"/>
            <a:ext cx="2156613" cy="297180"/>
          </a:xfrm>
          <a:prstGeom prst="rect">
            <a:avLst/>
          </a:prstGeom>
        </p:spPr>
        <p:txBody>
          <a:bodyPr anchor="t" rtlCol="false" tIns="0" lIns="0" bIns="0" rIns="0">
            <a:spAutoFit/>
          </a:bodyPr>
          <a:lstStyle/>
          <a:p>
            <a:pPr algn="ctr" marL="388622" indent="-194311" lvl="1">
              <a:lnSpc>
                <a:spcPts val="2520"/>
              </a:lnSpc>
              <a:spcBef>
                <a:spcPct val="0"/>
              </a:spcBef>
              <a:buAutoNum type="arabicPeriod" startAt="1"/>
            </a:pPr>
            <a:r>
              <a:rPr lang="en-US" sz="1800">
                <a:solidFill>
                  <a:srgbClr val="000000"/>
                </a:solidFill>
                <a:latin typeface="Nunito Sans"/>
              </a:rPr>
              <a:t>Disease Risk</a:t>
            </a:r>
          </a:p>
        </p:txBody>
      </p:sp>
      <p:sp>
        <p:nvSpPr>
          <p:cNvPr name="TextBox 23" id="23"/>
          <p:cNvSpPr txBox="true"/>
          <p:nvPr/>
        </p:nvSpPr>
        <p:spPr>
          <a:xfrm rot="0">
            <a:off x="5799190" y="6102747"/>
            <a:ext cx="3232415" cy="29718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Nunito Sans"/>
              </a:rPr>
              <a:t>2.     Life Expectancy Risk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grpSp>
        <p:nvGrpSpPr>
          <p:cNvPr name="Group 2" id="2"/>
          <p:cNvGrpSpPr/>
          <p:nvPr/>
        </p:nvGrpSpPr>
        <p:grpSpPr>
          <a:xfrm rot="0">
            <a:off x="4876800" y="7175527"/>
            <a:ext cx="9753600" cy="147437"/>
            <a:chOff x="0" y="0"/>
            <a:chExt cx="4323108" cy="65349"/>
          </a:xfrm>
        </p:grpSpPr>
        <p:sp>
          <p:nvSpPr>
            <p:cNvPr name="Freeform 3" id="3"/>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233DFF"/>
            </a:solidFill>
          </p:spPr>
        </p:sp>
        <p:sp>
          <p:nvSpPr>
            <p:cNvPr name="TextBox 4" id="4"/>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5" id="5"/>
          <p:cNvGrpSpPr/>
          <p:nvPr/>
        </p:nvGrpSpPr>
        <p:grpSpPr>
          <a:xfrm rot="0">
            <a:off x="-4876800" y="6970940"/>
            <a:ext cx="9753600" cy="147437"/>
            <a:chOff x="0" y="0"/>
            <a:chExt cx="4323108" cy="65349"/>
          </a:xfrm>
        </p:grpSpPr>
        <p:sp>
          <p:nvSpPr>
            <p:cNvPr name="Freeform 6" id="6"/>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050A30"/>
            </a:solidFill>
          </p:spPr>
        </p:sp>
        <p:sp>
          <p:nvSpPr>
            <p:cNvPr name="TextBox 7" id="7"/>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sp>
        <p:nvSpPr>
          <p:cNvPr name="Freeform 8" id="8"/>
          <p:cNvSpPr/>
          <p:nvPr/>
        </p:nvSpPr>
        <p:spPr>
          <a:xfrm flipH="false" flipV="false" rot="0">
            <a:off x="0" y="1958450"/>
            <a:ext cx="9932012" cy="4253124"/>
          </a:xfrm>
          <a:custGeom>
            <a:avLst/>
            <a:gdLst/>
            <a:ahLst/>
            <a:cxnLst/>
            <a:rect r="r" b="b" t="t" l="l"/>
            <a:pathLst>
              <a:path h="4253124" w="9932012">
                <a:moveTo>
                  <a:pt x="0" y="0"/>
                </a:moveTo>
                <a:lnTo>
                  <a:pt x="9932012" y="0"/>
                </a:lnTo>
                <a:lnTo>
                  <a:pt x="9932012" y="4253124"/>
                </a:lnTo>
                <a:lnTo>
                  <a:pt x="0" y="4253124"/>
                </a:lnTo>
                <a:lnTo>
                  <a:pt x="0" y="0"/>
                </a:lnTo>
                <a:close/>
              </a:path>
            </a:pathLst>
          </a:custGeom>
          <a:blipFill>
            <a:blip r:embed="rId2"/>
            <a:stretch>
              <a:fillRect l="0" t="0" r="0" b="0"/>
            </a:stretch>
          </a:blipFill>
        </p:spPr>
      </p:sp>
      <p:sp>
        <p:nvSpPr>
          <p:cNvPr name="TextBox 9" id="9"/>
          <p:cNvSpPr txBox="true"/>
          <p:nvPr/>
        </p:nvSpPr>
        <p:spPr>
          <a:xfrm rot="0">
            <a:off x="548640" y="372835"/>
            <a:ext cx="3915174" cy="215479"/>
          </a:xfrm>
          <a:prstGeom prst="rect">
            <a:avLst/>
          </a:prstGeom>
        </p:spPr>
        <p:txBody>
          <a:bodyPr anchor="t" rtlCol="false" tIns="0" lIns="0" bIns="0" rIns="0">
            <a:spAutoFit/>
          </a:bodyPr>
          <a:lstStyle/>
          <a:p>
            <a:pPr>
              <a:lnSpc>
                <a:spcPts val="1773"/>
              </a:lnSpc>
            </a:pPr>
            <a:r>
              <a:rPr lang="en-US" sz="1266" spc="101">
                <a:solidFill>
                  <a:srgbClr val="050A30"/>
                </a:solidFill>
                <a:latin typeface="HK Grotesk Bold"/>
              </a:rPr>
              <a:t>COMMUNITY COMPANION CHALLENGE 2024</a:t>
            </a:r>
          </a:p>
        </p:txBody>
      </p:sp>
      <p:sp>
        <p:nvSpPr>
          <p:cNvPr name="TextBox 10" id="10"/>
          <p:cNvSpPr txBox="true"/>
          <p:nvPr/>
        </p:nvSpPr>
        <p:spPr>
          <a:xfrm rot="0">
            <a:off x="731520" y="636270"/>
            <a:ext cx="8290560" cy="887094"/>
          </a:xfrm>
          <a:prstGeom prst="rect">
            <a:avLst/>
          </a:prstGeom>
        </p:spPr>
        <p:txBody>
          <a:bodyPr anchor="t" rtlCol="false" tIns="0" lIns="0" bIns="0" rIns="0">
            <a:spAutoFit/>
          </a:bodyPr>
          <a:lstStyle/>
          <a:p>
            <a:pPr algn="just">
              <a:lnSpc>
                <a:spcPts val="7280"/>
              </a:lnSpc>
            </a:pPr>
            <a:r>
              <a:rPr lang="en-US" sz="5200">
                <a:solidFill>
                  <a:srgbClr val="050A30"/>
                </a:solidFill>
                <a:latin typeface="Canva Sans Bold"/>
              </a:rPr>
              <a:t>Model Pipeline</a:t>
            </a:r>
          </a:p>
        </p:txBody>
      </p:sp>
      <p:grpSp>
        <p:nvGrpSpPr>
          <p:cNvPr name="Group 11" id="11"/>
          <p:cNvGrpSpPr/>
          <p:nvPr/>
        </p:nvGrpSpPr>
        <p:grpSpPr>
          <a:xfrm rot="0">
            <a:off x="4876800" y="7175527"/>
            <a:ext cx="9753600" cy="147437"/>
            <a:chOff x="0" y="0"/>
            <a:chExt cx="4323108" cy="65349"/>
          </a:xfrm>
        </p:grpSpPr>
        <p:sp>
          <p:nvSpPr>
            <p:cNvPr name="Freeform 12" id="12"/>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365B6D"/>
            </a:solidFill>
          </p:spPr>
        </p:sp>
        <p:sp>
          <p:nvSpPr>
            <p:cNvPr name="TextBox 13" id="13"/>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14" id="14"/>
          <p:cNvGrpSpPr/>
          <p:nvPr/>
        </p:nvGrpSpPr>
        <p:grpSpPr>
          <a:xfrm rot="0">
            <a:off x="-4876800" y="6970940"/>
            <a:ext cx="9753600" cy="147437"/>
            <a:chOff x="0" y="0"/>
            <a:chExt cx="4323108" cy="65349"/>
          </a:xfrm>
        </p:grpSpPr>
        <p:sp>
          <p:nvSpPr>
            <p:cNvPr name="Freeform 15" id="15"/>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41C1BA"/>
            </a:solidFill>
          </p:spPr>
        </p:sp>
        <p:sp>
          <p:nvSpPr>
            <p:cNvPr name="TextBox 16" id="16"/>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17" id="17"/>
          <p:cNvGrpSpPr/>
          <p:nvPr/>
        </p:nvGrpSpPr>
        <p:grpSpPr>
          <a:xfrm rot="0">
            <a:off x="4625965" y="-204666"/>
            <a:ext cx="6485351" cy="426568"/>
            <a:chOff x="0" y="0"/>
            <a:chExt cx="2874516" cy="189069"/>
          </a:xfrm>
        </p:grpSpPr>
        <p:sp>
          <p:nvSpPr>
            <p:cNvPr name="Freeform 18" id="18"/>
            <p:cNvSpPr/>
            <p:nvPr/>
          </p:nvSpPr>
          <p:spPr>
            <a:xfrm flipH="false" flipV="false" rot="0">
              <a:off x="0" y="0"/>
              <a:ext cx="2874516" cy="189069"/>
            </a:xfrm>
            <a:custGeom>
              <a:avLst/>
              <a:gdLst/>
              <a:ahLst/>
              <a:cxnLst/>
              <a:rect r="r" b="b" t="t" l="l"/>
              <a:pathLst>
                <a:path h="189069" w="2874516">
                  <a:moveTo>
                    <a:pt x="0" y="0"/>
                  </a:moveTo>
                  <a:lnTo>
                    <a:pt x="2874516" y="0"/>
                  </a:lnTo>
                  <a:lnTo>
                    <a:pt x="2874516" y="189069"/>
                  </a:lnTo>
                  <a:lnTo>
                    <a:pt x="0" y="189069"/>
                  </a:lnTo>
                  <a:close/>
                </a:path>
              </a:pathLst>
            </a:custGeom>
            <a:solidFill>
              <a:srgbClr val="365B6D"/>
            </a:solidFill>
          </p:spPr>
        </p:sp>
        <p:sp>
          <p:nvSpPr>
            <p:cNvPr name="TextBox 19" id="19"/>
            <p:cNvSpPr txBox="true"/>
            <p:nvPr/>
          </p:nvSpPr>
          <p:spPr>
            <a:xfrm>
              <a:off x="0" y="-19050"/>
              <a:ext cx="2874516" cy="208119"/>
            </a:xfrm>
            <a:prstGeom prst="rect">
              <a:avLst/>
            </a:prstGeom>
          </p:spPr>
          <p:txBody>
            <a:bodyPr anchor="ctr" rtlCol="false" tIns="27093" lIns="27093" bIns="27093" rIns="27093"/>
            <a:lstStyle/>
            <a:p>
              <a:pPr algn="ctr">
                <a:lnSpc>
                  <a:spcPts val="1418"/>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grpSp>
        <p:nvGrpSpPr>
          <p:cNvPr name="Group 2" id="2"/>
          <p:cNvGrpSpPr/>
          <p:nvPr/>
        </p:nvGrpSpPr>
        <p:grpSpPr>
          <a:xfrm rot="0">
            <a:off x="493698" y="1632391"/>
            <a:ext cx="4780240" cy="4269920"/>
            <a:chOff x="0" y="0"/>
            <a:chExt cx="1854659" cy="1656662"/>
          </a:xfrm>
        </p:grpSpPr>
        <p:sp>
          <p:nvSpPr>
            <p:cNvPr name="Freeform 3" id="3"/>
            <p:cNvSpPr/>
            <p:nvPr/>
          </p:nvSpPr>
          <p:spPr>
            <a:xfrm flipH="false" flipV="false" rot="0">
              <a:off x="0" y="0"/>
              <a:ext cx="1854659" cy="1656662"/>
            </a:xfrm>
            <a:custGeom>
              <a:avLst/>
              <a:gdLst/>
              <a:ahLst/>
              <a:cxnLst/>
              <a:rect r="r" b="b" t="t" l="l"/>
              <a:pathLst>
                <a:path h="1656662" w="1854659">
                  <a:moveTo>
                    <a:pt x="0" y="0"/>
                  </a:moveTo>
                  <a:lnTo>
                    <a:pt x="1854659" y="0"/>
                  </a:lnTo>
                  <a:lnTo>
                    <a:pt x="1854659" y="1656662"/>
                  </a:lnTo>
                  <a:lnTo>
                    <a:pt x="0" y="1656662"/>
                  </a:lnTo>
                  <a:close/>
                </a:path>
              </a:pathLst>
            </a:custGeom>
            <a:solidFill>
              <a:srgbClr val="1D4355"/>
            </a:solidFill>
          </p:spPr>
        </p:sp>
        <p:sp>
          <p:nvSpPr>
            <p:cNvPr name="TextBox 4" id="4"/>
            <p:cNvSpPr txBox="true"/>
            <p:nvPr/>
          </p:nvSpPr>
          <p:spPr>
            <a:xfrm>
              <a:off x="0" y="-19050"/>
              <a:ext cx="1854659" cy="1675712"/>
            </a:xfrm>
            <a:prstGeom prst="rect">
              <a:avLst/>
            </a:prstGeom>
          </p:spPr>
          <p:txBody>
            <a:bodyPr anchor="ctr" rtlCol="false" tIns="29467" lIns="29467" bIns="29467" rIns="29467"/>
            <a:lstStyle/>
            <a:p>
              <a:pPr algn="ctr">
                <a:lnSpc>
                  <a:spcPts val="1418"/>
                </a:lnSpc>
              </a:pPr>
            </a:p>
          </p:txBody>
        </p:sp>
      </p:grpSp>
      <p:grpSp>
        <p:nvGrpSpPr>
          <p:cNvPr name="Group 5" id="5"/>
          <p:cNvGrpSpPr/>
          <p:nvPr/>
        </p:nvGrpSpPr>
        <p:grpSpPr>
          <a:xfrm rot="0">
            <a:off x="4625965" y="-204666"/>
            <a:ext cx="6485351" cy="426568"/>
            <a:chOff x="0" y="0"/>
            <a:chExt cx="2874516" cy="189069"/>
          </a:xfrm>
        </p:grpSpPr>
        <p:sp>
          <p:nvSpPr>
            <p:cNvPr name="Freeform 6" id="6"/>
            <p:cNvSpPr/>
            <p:nvPr/>
          </p:nvSpPr>
          <p:spPr>
            <a:xfrm flipH="false" flipV="false" rot="0">
              <a:off x="0" y="0"/>
              <a:ext cx="2874516" cy="189069"/>
            </a:xfrm>
            <a:custGeom>
              <a:avLst/>
              <a:gdLst/>
              <a:ahLst/>
              <a:cxnLst/>
              <a:rect r="r" b="b" t="t" l="l"/>
              <a:pathLst>
                <a:path h="189069" w="2874516">
                  <a:moveTo>
                    <a:pt x="0" y="0"/>
                  </a:moveTo>
                  <a:lnTo>
                    <a:pt x="2874516" y="0"/>
                  </a:lnTo>
                  <a:lnTo>
                    <a:pt x="2874516" y="189069"/>
                  </a:lnTo>
                  <a:lnTo>
                    <a:pt x="0" y="189069"/>
                  </a:lnTo>
                  <a:close/>
                </a:path>
              </a:pathLst>
            </a:custGeom>
            <a:solidFill>
              <a:srgbClr val="365B6D"/>
            </a:solidFill>
          </p:spPr>
        </p:sp>
        <p:sp>
          <p:nvSpPr>
            <p:cNvPr name="TextBox 7" id="7"/>
            <p:cNvSpPr txBox="true"/>
            <p:nvPr/>
          </p:nvSpPr>
          <p:spPr>
            <a:xfrm>
              <a:off x="0" y="-19050"/>
              <a:ext cx="2874516" cy="208119"/>
            </a:xfrm>
            <a:prstGeom prst="rect">
              <a:avLst/>
            </a:prstGeom>
          </p:spPr>
          <p:txBody>
            <a:bodyPr anchor="ctr" rtlCol="false" tIns="27093" lIns="27093" bIns="27093" rIns="27093"/>
            <a:lstStyle/>
            <a:p>
              <a:pPr algn="ctr">
                <a:lnSpc>
                  <a:spcPts val="1418"/>
                </a:lnSpc>
              </a:pPr>
            </a:p>
          </p:txBody>
        </p:sp>
      </p:grpSp>
      <p:grpSp>
        <p:nvGrpSpPr>
          <p:cNvPr name="Group 8" id="8"/>
          <p:cNvGrpSpPr/>
          <p:nvPr/>
        </p:nvGrpSpPr>
        <p:grpSpPr>
          <a:xfrm rot="0">
            <a:off x="4876800" y="7175527"/>
            <a:ext cx="9753600" cy="147437"/>
            <a:chOff x="0" y="0"/>
            <a:chExt cx="4323108" cy="65349"/>
          </a:xfrm>
        </p:grpSpPr>
        <p:sp>
          <p:nvSpPr>
            <p:cNvPr name="Freeform 9" id="9"/>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365B6D"/>
            </a:solidFill>
          </p:spPr>
        </p:sp>
        <p:sp>
          <p:nvSpPr>
            <p:cNvPr name="TextBox 10" id="10"/>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11" id="11"/>
          <p:cNvGrpSpPr/>
          <p:nvPr/>
        </p:nvGrpSpPr>
        <p:grpSpPr>
          <a:xfrm rot="0">
            <a:off x="-4876800" y="6970940"/>
            <a:ext cx="9753600" cy="147437"/>
            <a:chOff x="0" y="0"/>
            <a:chExt cx="4323108" cy="65349"/>
          </a:xfrm>
        </p:grpSpPr>
        <p:sp>
          <p:nvSpPr>
            <p:cNvPr name="Freeform 12" id="12"/>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41C1BA"/>
            </a:solidFill>
          </p:spPr>
        </p:sp>
        <p:sp>
          <p:nvSpPr>
            <p:cNvPr name="TextBox 13" id="13"/>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sp>
        <p:nvSpPr>
          <p:cNvPr name="TextBox 14" id="14"/>
          <p:cNvSpPr txBox="true"/>
          <p:nvPr/>
        </p:nvSpPr>
        <p:spPr>
          <a:xfrm rot="0">
            <a:off x="548640" y="372835"/>
            <a:ext cx="3915174" cy="215479"/>
          </a:xfrm>
          <a:prstGeom prst="rect">
            <a:avLst/>
          </a:prstGeom>
        </p:spPr>
        <p:txBody>
          <a:bodyPr anchor="t" rtlCol="false" tIns="0" lIns="0" bIns="0" rIns="0">
            <a:spAutoFit/>
          </a:bodyPr>
          <a:lstStyle/>
          <a:p>
            <a:pPr>
              <a:lnSpc>
                <a:spcPts val="1773"/>
              </a:lnSpc>
            </a:pPr>
            <a:r>
              <a:rPr lang="en-US" sz="1266" spc="101">
                <a:solidFill>
                  <a:srgbClr val="050A30"/>
                </a:solidFill>
                <a:latin typeface="HK Grotesk Bold"/>
              </a:rPr>
              <a:t>COMMUNITY COMPANION CHALLENGE 2024</a:t>
            </a:r>
          </a:p>
        </p:txBody>
      </p:sp>
      <p:sp>
        <p:nvSpPr>
          <p:cNvPr name="TextBox 15" id="15"/>
          <p:cNvSpPr txBox="true"/>
          <p:nvPr/>
        </p:nvSpPr>
        <p:spPr>
          <a:xfrm rot="0">
            <a:off x="548640" y="683564"/>
            <a:ext cx="4780240" cy="688974"/>
          </a:xfrm>
          <a:prstGeom prst="rect">
            <a:avLst/>
          </a:prstGeom>
        </p:spPr>
        <p:txBody>
          <a:bodyPr anchor="t" rtlCol="false" tIns="0" lIns="0" bIns="0" rIns="0">
            <a:spAutoFit/>
          </a:bodyPr>
          <a:lstStyle/>
          <a:p>
            <a:pPr algn="ctr">
              <a:lnSpc>
                <a:spcPts val="5600"/>
              </a:lnSpc>
            </a:pPr>
            <a:r>
              <a:rPr lang="en-US" sz="4000">
                <a:solidFill>
                  <a:srgbClr val="000000"/>
                </a:solidFill>
                <a:latin typeface="Canva Sans Bold"/>
              </a:rPr>
              <a:t>Actionable Insights</a:t>
            </a:r>
          </a:p>
        </p:txBody>
      </p:sp>
      <p:sp>
        <p:nvSpPr>
          <p:cNvPr name="TextBox 16" id="16"/>
          <p:cNvSpPr txBox="true"/>
          <p:nvPr/>
        </p:nvSpPr>
        <p:spPr>
          <a:xfrm rot="0">
            <a:off x="493698" y="1902267"/>
            <a:ext cx="4835182" cy="4370670"/>
          </a:xfrm>
          <a:prstGeom prst="rect">
            <a:avLst/>
          </a:prstGeom>
        </p:spPr>
        <p:txBody>
          <a:bodyPr anchor="t" rtlCol="false" tIns="0" lIns="0" bIns="0" rIns="0">
            <a:spAutoFit/>
          </a:bodyPr>
          <a:lstStyle/>
          <a:p>
            <a:pPr marL="437497" indent="-218749" lvl="1">
              <a:lnSpc>
                <a:spcPts val="2836"/>
              </a:lnSpc>
              <a:buFont typeface="Arial"/>
              <a:buChar char="•"/>
            </a:pPr>
            <a:r>
              <a:rPr lang="en-US" sz="2026">
                <a:solidFill>
                  <a:srgbClr val="F7F7F7"/>
                </a:solidFill>
                <a:latin typeface="Canva Sans Bold"/>
              </a:rPr>
              <a:t>Fine grained insights</a:t>
            </a:r>
          </a:p>
          <a:p>
            <a:pPr marL="666163" indent="-222054" lvl="2">
              <a:lnSpc>
                <a:spcPts val="2159"/>
              </a:lnSpc>
              <a:buFont typeface="Arial"/>
              <a:buChar char="⚬"/>
            </a:pPr>
            <a:r>
              <a:rPr lang="en-US" sz="1542">
                <a:solidFill>
                  <a:srgbClr val="F7F7F7"/>
                </a:solidFill>
                <a:latin typeface="Canva Sans"/>
              </a:rPr>
              <a:t>We have suggested solutions based on specific sub-risks within each risk</a:t>
            </a:r>
          </a:p>
          <a:p>
            <a:pPr>
              <a:lnSpc>
                <a:spcPts val="2159"/>
              </a:lnSpc>
            </a:pPr>
          </a:p>
          <a:p>
            <a:pPr marL="437497" indent="-218749" lvl="1">
              <a:lnSpc>
                <a:spcPts val="2836"/>
              </a:lnSpc>
              <a:buFont typeface="Arial"/>
              <a:buChar char="•"/>
            </a:pPr>
            <a:r>
              <a:rPr lang="en-US" sz="2026">
                <a:solidFill>
                  <a:srgbClr val="F7F7F7"/>
                </a:solidFill>
                <a:latin typeface="Canva Sans Bold"/>
              </a:rPr>
              <a:t>Focusing on interactions</a:t>
            </a:r>
          </a:p>
          <a:p>
            <a:pPr marL="666163" indent="-222054" lvl="2">
              <a:lnSpc>
                <a:spcPts val="2159"/>
              </a:lnSpc>
              <a:buFont typeface="Arial"/>
              <a:buChar char="⚬"/>
            </a:pPr>
            <a:r>
              <a:rPr lang="en-US" sz="1542">
                <a:solidFill>
                  <a:srgbClr val="F7F7F7"/>
                </a:solidFill>
                <a:latin typeface="Canva Sans"/>
              </a:rPr>
              <a:t>Example: For Transportation risk, we have suggested tele-health services only if the technology access risk is low.</a:t>
            </a:r>
          </a:p>
          <a:p>
            <a:pPr>
              <a:lnSpc>
                <a:spcPts val="2159"/>
              </a:lnSpc>
            </a:pPr>
          </a:p>
          <a:p>
            <a:pPr marL="437497" indent="-218749" lvl="1">
              <a:lnSpc>
                <a:spcPts val="2836"/>
              </a:lnSpc>
              <a:buFont typeface="Arial"/>
              <a:buChar char="•"/>
            </a:pPr>
            <a:r>
              <a:rPr lang="en-US" sz="2026">
                <a:solidFill>
                  <a:srgbClr val="F7F7F7"/>
                </a:solidFill>
                <a:latin typeface="Canva Sans Bold"/>
              </a:rPr>
              <a:t>General as well as specific actions</a:t>
            </a:r>
          </a:p>
          <a:p>
            <a:pPr marL="666163" indent="-222054" lvl="2">
              <a:lnSpc>
                <a:spcPts val="2159"/>
              </a:lnSpc>
              <a:buFont typeface="Arial"/>
              <a:buChar char="⚬"/>
            </a:pPr>
            <a:r>
              <a:rPr lang="en-US" sz="1542">
                <a:solidFill>
                  <a:srgbClr val="F7F7F7"/>
                </a:solidFill>
                <a:latin typeface="Canva Sans"/>
              </a:rPr>
              <a:t>We have suggested nearest health service providers, hospitals, clinics based on   needs for both patients and physicians</a:t>
            </a:r>
          </a:p>
          <a:p>
            <a:pPr>
              <a:lnSpc>
                <a:spcPts val="2556"/>
              </a:lnSpc>
            </a:pPr>
          </a:p>
          <a:p>
            <a:pPr>
              <a:lnSpc>
                <a:spcPts val="2556"/>
              </a:lnSpc>
            </a:pPr>
          </a:p>
        </p:txBody>
      </p:sp>
      <p:pic>
        <p:nvPicPr>
          <p:cNvPr name="Picture 17" id="17"/>
          <p:cNvPicPr>
            <a:picLocks noChangeAspect="true"/>
          </p:cNvPicPr>
          <p:nvPr/>
        </p:nvPicPr>
        <p:blipFill>
          <a:blip r:embed="rId2"/>
          <a:stretch>
            <a:fillRect/>
          </a:stretch>
        </p:blipFill>
        <p:spPr>
          <a:xfrm rot="0">
            <a:off x="5946864" y="587209"/>
            <a:ext cx="3352639" cy="3291508"/>
          </a:xfrm>
          <a:prstGeom prst="rect">
            <a:avLst/>
          </a:prstGeom>
        </p:spPr>
      </p:pic>
      <p:pic>
        <p:nvPicPr>
          <p:cNvPr name="Picture 18" id="18"/>
          <p:cNvPicPr>
            <a:picLocks noChangeAspect="true"/>
          </p:cNvPicPr>
          <p:nvPr/>
        </p:nvPicPr>
        <p:blipFill>
          <a:blip r:embed="rId3"/>
          <a:stretch>
            <a:fillRect/>
          </a:stretch>
        </p:blipFill>
        <p:spPr>
          <a:xfrm rot="0">
            <a:off x="5283079" y="3519819"/>
            <a:ext cx="2438617" cy="2849006"/>
          </a:xfrm>
          <a:prstGeom prst="rect">
            <a:avLst/>
          </a:prstGeom>
        </p:spPr>
      </p:pic>
      <p:pic>
        <p:nvPicPr>
          <p:cNvPr name="Picture 19" id="19"/>
          <p:cNvPicPr>
            <a:picLocks noChangeAspect="true"/>
          </p:cNvPicPr>
          <p:nvPr/>
        </p:nvPicPr>
        <p:blipFill>
          <a:blip r:embed="rId4"/>
          <a:stretch>
            <a:fillRect/>
          </a:stretch>
        </p:blipFill>
        <p:spPr>
          <a:xfrm rot="0">
            <a:off x="7437362" y="3519819"/>
            <a:ext cx="2438617" cy="2849006"/>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p:cSld>
    <p:bg>
      <p:bgPr>
        <a:solidFill>
          <a:srgbClr val="F2F1EC"/>
        </a:solidFill>
      </p:bgPr>
    </p:bg>
    <p:spTree>
      <p:nvGrpSpPr>
        <p:cNvPr id="1" name=""/>
        <p:cNvGrpSpPr/>
        <p:nvPr/>
      </p:nvGrpSpPr>
      <p:grpSpPr>
        <a:xfrm>
          <a:off x="0" y="0"/>
          <a:ext cx="0" cy="0"/>
          <a:chOff x="0" y="0"/>
          <a:chExt cx="0" cy="0"/>
        </a:xfrm>
      </p:grpSpPr>
      <p:grpSp>
        <p:nvGrpSpPr>
          <p:cNvPr name="Group 2" id="2"/>
          <p:cNvGrpSpPr/>
          <p:nvPr/>
        </p:nvGrpSpPr>
        <p:grpSpPr>
          <a:xfrm rot="0">
            <a:off x="421474" y="2090863"/>
            <a:ext cx="2483587" cy="3409212"/>
            <a:chOff x="0" y="0"/>
            <a:chExt cx="963593" cy="1322721"/>
          </a:xfrm>
        </p:grpSpPr>
        <p:sp>
          <p:nvSpPr>
            <p:cNvPr name="Freeform 3" id="3"/>
            <p:cNvSpPr/>
            <p:nvPr/>
          </p:nvSpPr>
          <p:spPr>
            <a:xfrm flipH="false" flipV="false" rot="0">
              <a:off x="0" y="0"/>
              <a:ext cx="963593" cy="1322721"/>
            </a:xfrm>
            <a:custGeom>
              <a:avLst/>
              <a:gdLst/>
              <a:ahLst/>
              <a:cxnLst/>
              <a:rect r="r" b="b" t="t" l="l"/>
              <a:pathLst>
                <a:path h="1322721" w="963593">
                  <a:moveTo>
                    <a:pt x="0" y="0"/>
                  </a:moveTo>
                  <a:lnTo>
                    <a:pt x="963593" y="0"/>
                  </a:lnTo>
                  <a:lnTo>
                    <a:pt x="963593" y="1322721"/>
                  </a:lnTo>
                  <a:lnTo>
                    <a:pt x="0" y="1322721"/>
                  </a:lnTo>
                  <a:close/>
                </a:path>
              </a:pathLst>
            </a:custGeom>
            <a:solidFill>
              <a:srgbClr val="1D4355"/>
            </a:solidFill>
          </p:spPr>
        </p:sp>
        <p:sp>
          <p:nvSpPr>
            <p:cNvPr name="TextBox 4" id="4"/>
            <p:cNvSpPr txBox="true"/>
            <p:nvPr/>
          </p:nvSpPr>
          <p:spPr>
            <a:xfrm>
              <a:off x="0" y="-19050"/>
              <a:ext cx="963593" cy="1341771"/>
            </a:xfrm>
            <a:prstGeom prst="rect">
              <a:avLst/>
            </a:prstGeom>
          </p:spPr>
          <p:txBody>
            <a:bodyPr anchor="ctr" rtlCol="false" tIns="29467" lIns="29467" bIns="29467" rIns="29467"/>
            <a:lstStyle/>
            <a:p>
              <a:pPr algn="ctr">
                <a:lnSpc>
                  <a:spcPts val="1418"/>
                </a:lnSpc>
              </a:pPr>
            </a:p>
          </p:txBody>
        </p:sp>
      </p:grpSp>
      <p:grpSp>
        <p:nvGrpSpPr>
          <p:cNvPr name="Group 5" id="5"/>
          <p:cNvGrpSpPr/>
          <p:nvPr/>
        </p:nvGrpSpPr>
        <p:grpSpPr>
          <a:xfrm rot="0">
            <a:off x="4625965" y="-204666"/>
            <a:ext cx="6485351" cy="426568"/>
            <a:chOff x="0" y="0"/>
            <a:chExt cx="2874516" cy="189069"/>
          </a:xfrm>
        </p:grpSpPr>
        <p:sp>
          <p:nvSpPr>
            <p:cNvPr name="Freeform 6" id="6"/>
            <p:cNvSpPr/>
            <p:nvPr/>
          </p:nvSpPr>
          <p:spPr>
            <a:xfrm flipH="false" flipV="false" rot="0">
              <a:off x="0" y="0"/>
              <a:ext cx="2874516" cy="189069"/>
            </a:xfrm>
            <a:custGeom>
              <a:avLst/>
              <a:gdLst/>
              <a:ahLst/>
              <a:cxnLst/>
              <a:rect r="r" b="b" t="t" l="l"/>
              <a:pathLst>
                <a:path h="189069" w="2874516">
                  <a:moveTo>
                    <a:pt x="0" y="0"/>
                  </a:moveTo>
                  <a:lnTo>
                    <a:pt x="2874516" y="0"/>
                  </a:lnTo>
                  <a:lnTo>
                    <a:pt x="2874516" y="189069"/>
                  </a:lnTo>
                  <a:lnTo>
                    <a:pt x="0" y="189069"/>
                  </a:lnTo>
                  <a:close/>
                </a:path>
              </a:pathLst>
            </a:custGeom>
            <a:solidFill>
              <a:srgbClr val="365B6D"/>
            </a:solidFill>
          </p:spPr>
        </p:sp>
        <p:sp>
          <p:nvSpPr>
            <p:cNvPr name="TextBox 7" id="7"/>
            <p:cNvSpPr txBox="true"/>
            <p:nvPr/>
          </p:nvSpPr>
          <p:spPr>
            <a:xfrm>
              <a:off x="0" y="-19050"/>
              <a:ext cx="2874516" cy="208119"/>
            </a:xfrm>
            <a:prstGeom prst="rect">
              <a:avLst/>
            </a:prstGeom>
          </p:spPr>
          <p:txBody>
            <a:bodyPr anchor="ctr" rtlCol="false" tIns="27093" lIns="27093" bIns="27093" rIns="27093"/>
            <a:lstStyle/>
            <a:p>
              <a:pPr algn="ctr">
                <a:lnSpc>
                  <a:spcPts val="1418"/>
                </a:lnSpc>
              </a:pPr>
            </a:p>
          </p:txBody>
        </p:sp>
      </p:grpSp>
      <p:grpSp>
        <p:nvGrpSpPr>
          <p:cNvPr name="Group 8" id="8"/>
          <p:cNvGrpSpPr/>
          <p:nvPr/>
        </p:nvGrpSpPr>
        <p:grpSpPr>
          <a:xfrm rot="0">
            <a:off x="4876800" y="7175527"/>
            <a:ext cx="9753600" cy="147437"/>
            <a:chOff x="0" y="0"/>
            <a:chExt cx="4323108" cy="65349"/>
          </a:xfrm>
        </p:grpSpPr>
        <p:sp>
          <p:nvSpPr>
            <p:cNvPr name="Freeform 9" id="9"/>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365B6D"/>
            </a:solidFill>
          </p:spPr>
        </p:sp>
        <p:sp>
          <p:nvSpPr>
            <p:cNvPr name="TextBox 10" id="10"/>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grpSp>
        <p:nvGrpSpPr>
          <p:cNvPr name="Group 11" id="11"/>
          <p:cNvGrpSpPr/>
          <p:nvPr/>
        </p:nvGrpSpPr>
        <p:grpSpPr>
          <a:xfrm rot="0">
            <a:off x="-4876800" y="6970940"/>
            <a:ext cx="9753600" cy="147437"/>
            <a:chOff x="0" y="0"/>
            <a:chExt cx="4323108" cy="65349"/>
          </a:xfrm>
        </p:grpSpPr>
        <p:sp>
          <p:nvSpPr>
            <p:cNvPr name="Freeform 12" id="12"/>
            <p:cNvSpPr/>
            <p:nvPr/>
          </p:nvSpPr>
          <p:spPr>
            <a:xfrm flipH="false" flipV="false" rot="0">
              <a:off x="0" y="0"/>
              <a:ext cx="4323109" cy="65349"/>
            </a:xfrm>
            <a:custGeom>
              <a:avLst/>
              <a:gdLst/>
              <a:ahLst/>
              <a:cxnLst/>
              <a:rect r="r" b="b" t="t" l="l"/>
              <a:pathLst>
                <a:path h="65349" w="4323109">
                  <a:moveTo>
                    <a:pt x="0" y="0"/>
                  </a:moveTo>
                  <a:lnTo>
                    <a:pt x="4323109" y="0"/>
                  </a:lnTo>
                  <a:lnTo>
                    <a:pt x="4323109" y="65349"/>
                  </a:lnTo>
                  <a:lnTo>
                    <a:pt x="0" y="65349"/>
                  </a:lnTo>
                  <a:close/>
                </a:path>
              </a:pathLst>
            </a:custGeom>
            <a:solidFill>
              <a:srgbClr val="41C1BA"/>
            </a:solidFill>
          </p:spPr>
        </p:sp>
        <p:sp>
          <p:nvSpPr>
            <p:cNvPr name="TextBox 13" id="13"/>
            <p:cNvSpPr txBox="true"/>
            <p:nvPr/>
          </p:nvSpPr>
          <p:spPr>
            <a:xfrm>
              <a:off x="0" y="-19050"/>
              <a:ext cx="4323108" cy="84399"/>
            </a:xfrm>
            <a:prstGeom prst="rect">
              <a:avLst/>
            </a:prstGeom>
          </p:spPr>
          <p:txBody>
            <a:bodyPr anchor="ctr" rtlCol="false" tIns="27093" lIns="27093" bIns="27093" rIns="27093"/>
            <a:lstStyle/>
            <a:p>
              <a:pPr algn="ctr">
                <a:lnSpc>
                  <a:spcPts val="1418"/>
                </a:lnSpc>
              </a:pPr>
            </a:p>
          </p:txBody>
        </p:sp>
      </p:grpSp>
      <p:sp>
        <p:nvSpPr>
          <p:cNvPr name="TextBox 14" id="14"/>
          <p:cNvSpPr txBox="true"/>
          <p:nvPr/>
        </p:nvSpPr>
        <p:spPr>
          <a:xfrm rot="0">
            <a:off x="983047" y="2284656"/>
            <a:ext cx="1487607" cy="405294"/>
          </a:xfrm>
          <a:prstGeom prst="rect">
            <a:avLst/>
          </a:prstGeom>
        </p:spPr>
        <p:txBody>
          <a:bodyPr anchor="t" rtlCol="false" tIns="0" lIns="0" bIns="0" rIns="0">
            <a:spAutoFit/>
          </a:bodyPr>
          <a:lstStyle/>
          <a:p>
            <a:pPr algn="ctr">
              <a:lnSpc>
                <a:spcPts val="3385"/>
              </a:lnSpc>
            </a:pPr>
            <a:r>
              <a:rPr lang="en-US" sz="2418">
                <a:solidFill>
                  <a:srgbClr val="F2F1EC"/>
                </a:solidFill>
                <a:latin typeface="Open Sans Bold"/>
              </a:rPr>
              <a:t>Patient</a:t>
            </a:r>
          </a:p>
        </p:txBody>
      </p:sp>
      <p:sp>
        <p:nvSpPr>
          <p:cNvPr name="TextBox 15" id="15"/>
          <p:cNvSpPr txBox="true"/>
          <p:nvPr/>
        </p:nvSpPr>
        <p:spPr>
          <a:xfrm rot="0">
            <a:off x="548640" y="372835"/>
            <a:ext cx="3915174" cy="215479"/>
          </a:xfrm>
          <a:prstGeom prst="rect">
            <a:avLst/>
          </a:prstGeom>
        </p:spPr>
        <p:txBody>
          <a:bodyPr anchor="t" rtlCol="false" tIns="0" lIns="0" bIns="0" rIns="0">
            <a:spAutoFit/>
          </a:bodyPr>
          <a:lstStyle/>
          <a:p>
            <a:pPr>
              <a:lnSpc>
                <a:spcPts val="1773"/>
              </a:lnSpc>
            </a:pPr>
            <a:r>
              <a:rPr lang="en-US" sz="1266" spc="101">
                <a:solidFill>
                  <a:srgbClr val="050A30"/>
                </a:solidFill>
                <a:latin typeface="HK Grotesk Bold"/>
              </a:rPr>
              <a:t>COMMUNITY COMPANION CHALLENGE 2024</a:t>
            </a:r>
          </a:p>
        </p:txBody>
      </p:sp>
      <p:sp>
        <p:nvSpPr>
          <p:cNvPr name="TextBox 16" id="16"/>
          <p:cNvSpPr txBox="true"/>
          <p:nvPr/>
        </p:nvSpPr>
        <p:spPr>
          <a:xfrm rot="0">
            <a:off x="548640" y="2790308"/>
            <a:ext cx="2223181" cy="2483933"/>
          </a:xfrm>
          <a:prstGeom prst="rect">
            <a:avLst/>
          </a:prstGeom>
        </p:spPr>
        <p:txBody>
          <a:bodyPr anchor="t" rtlCol="false" tIns="0" lIns="0" bIns="0" rIns="0">
            <a:spAutoFit/>
          </a:bodyPr>
          <a:lstStyle/>
          <a:p>
            <a:pPr marL="341631" indent="-170815" lvl="1">
              <a:lnSpc>
                <a:spcPts val="2215"/>
              </a:lnSpc>
              <a:buFont typeface="Arial"/>
              <a:buChar char="•"/>
            </a:pPr>
            <a:r>
              <a:rPr lang="en-US" sz="1582">
                <a:solidFill>
                  <a:srgbClr val="F7F7F7"/>
                </a:solidFill>
                <a:latin typeface="Canva Sans"/>
              </a:rPr>
              <a:t>Contains patient’s information such as age, race, gender, demographics, location, etc.</a:t>
            </a:r>
          </a:p>
          <a:p>
            <a:pPr marL="341631" indent="-170815" lvl="1">
              <a:lnSpc>
                <a:spcPts val="2215"/>
              </a:lnSpc>
              <a:buFont typeface="Arial"/>
              <a:buChar char="•"/>
            </a:pPr>
            <a:r>
              <a:rPr lang="en-US" sz="1582">
                <a:solidFill>
                  <a:srgbClr val="F7F7F7"/>
                </a:solidFill>
                <a:latin typeface="Canva Sans"/>
              </a:rPr>
              <a:t>Used to extract input parameters such as Zip code.</a:t>
            </a:r>
          </a:p>
        </p:txBody>
      </p:sp>
      <p:sp>
        <p:nvSpPr>
          <p:cNvPr name="TextBox 17" id="17"/>
          <p:cNvSpPr txBox="true"/>
          <p:nvPr/>
        </p:nvSpPr>
        <p:spPr>
          <a:xfrm rot="0">
            <a:off x="64420" y="714709"/>
            <a:ext cx="9753600" cy="688974"/>
          </a:xfrm>
          <a:prstGeom prst="rect">
            <a:avLst/>
          </a:prstGeom>
        </p:spPr>
        <p:txBody>
          <a:bodyPr anchor="t" rtlCol="false" tIns="0" lIns="0" bIns="0" rIns="0">
            <a:spAutoFit/>
          </a:bodyPr>
          <a:lstStyle/>
          <a:p>
            <a:pPr algn="ctr">
              <a:lnSpc>
                <a:spcPts val="5600"/>
              </a:lnSpc>
            </a:pPr>
            <a:r>
              <a:rPr lang="en-US" sz="4000">
                <a:solidFill>
                  <a:srgbClr val="000000"/>
                </a:solidFill>
                <a:latin typeface="Canva Sans Bold"/>
              </a:rPr>
              <a:t>Curating a testing dataset - Synthea</a:t>
            </a:r>
          </a:p>
        </p:txBody>
      </p:sp>
      <p:grpSp>
        <p:nvGrpSpPr>
          <p:cNvPr name="Group 18" id="18"/>
          <p:cNvGrpSpPr/>
          <p:nvPr/>
        </p:nvGrpSpPr>
        <p:grpSpPr>
          <a:xfrm rot="0">
            <a:off x="3606997" y="2090863"/>
            <a:ext cx="2512434" cy="3409212"/>
            <a:chOff x="0" y="0"/>
            <a:chExt cx="974785" cy="1322721"/>
          </a:xfrm>
        </p:grpSpPr>
        <p:sp>
          <p:nvSpPr>
            <p:cNvPr name="Freeform 19" id="19"/>
            <p:cNvSpPr/>
            <p:nvPr/>
          </p:nvSpPr>
          <p:spPr>
            <a:xfrm flipH="false" flipV="false" rot="0">
              <a:off x="0" y="0"/>
              <a:ext cx="974785" cy="1322721"/>
            </a:xfrm>
            <a:custGeom>
              <a:avLst/>
              <a:gdLst/>
              <a:ahLst/>
              <a:cxnLst/>
              <a:rect r="r" b="b" t="t" l="l"/>
              <a:pathLst>
                <a:path h="1322721" w="974785">
                  <a:moveTo>
                    <a:pt x="0" y="0"/>
                  </a:moveTo>
                  <a:lnTo>
                    <a:pt x="974785" y="0"/>
                  </a:lnTo>
                  <a:lnTo>
                    <a:pt x="974785" y="1322721"/>
                  </a:lnTo>
                  <a:lnTo>
                    <a:pt x="0" y="1322721"/>
                  </a:lnTo>
                  <a:close/>
                </a:path>
              </a:pathLst>
            </a:custGeom>
            <a:solidFill>
              <a:srgbClr val="1D4355"/>
            </a:solidFill>
          </p:spPr>
        </p:sp>
        <p:sp>
          <p:nvSpPr>
            <p:cNvPr name="TextBox 20" id="20"/>
            <p:cNvSpPr txBox="true"/>
            <p:nvPr/>
          </p:nvSpPr>
          <p:spPr>
            <a:xfrm>
              <a:off x="0" y="-19050"/>
              <a:ext cx="974785" cy="1341771"/>
            </a:xfrm>
            <a:prstGeom prst="rect">
              <a:avLst/>
            </a:prstGeom>
          </p:spPr>
          <p:txBody>
            <a:bodyPr anchor="ctr" rtlCol="false" tIns="29467" lIns="29467" bIns="29467" rIns="29467"/>
            <a:lstStyle/>
            <a:p>
              <a:pPr algn="ctr">
                <a:lnSpc>
                  <a:spcPts val="1418"/>
                </a:lnSpc>
              </a:pPr>
            </a:p>
          </p:txBody>
        </p:sp>
      </p:grpSp>
      <p:sp>
        <p:nvSpPr>
          <p:cNvPr name="TextBox 21" id="21"/>
          <p:cNvSpPr txBox="true"/>
          <p:nvPr/>
        </p:nvSpPr>
        <p:spPr>
          <a:xfrm rot="0">
            <a:off x="4166712" y="2268939"/>
            <a:ext cx="1549017" cy="405294"/>
          </a:xfrm>
          <a:prstGeom prst="rect">
            <a:avLst/>
          </a:prstGeom>
        </p:spPr>
        <p:txBody>
          <a:bodyPr anchor="t" rtlCol="false" tIns="0" lIns="0" bIns="0" rIns="0">
            <a:spAutoFit/>
          </a:bodyPr>
          <a:lstStyle/>
          <a:p>
            <a:pPr algn="ctr">
              <a:lnSpc>
                <a:spcPts val="3385"/>
              </a:lnSpc>
            </a:pPr>
            <a:r>
              <a:rPr lang="en-US" sz="2418">
                <a:solidFill>
                  <a:srgbClr val="F2F1EC"/>
                </a:solidFill>
                <a:latin typeface="Open Sans Bold"/>
              </a:rPr>
              <a:t>Condition</a:t>
            </a:r>
          </a:p>
        </p:txBody>
      </p:sp>
      <p:sp>
        <p:nvSpPr>
          <p:cNvPr name="TextBox 22" id="22"/>
          <p:cNvSpPr txBox="true"/>
          <p:nvPr/>
        </p:nvSpPr>
        <p:spPr>
          <a:xfrm rot="0">
            <a:off x="3763010" y="2803455"/>
            <a:ext cx="2223181" cy="2483933"/>
          </a:xfrm>
          <a:prstGeom prst="rect">
            <a:avLst/>
          </a:prstGeom>
        </p:spPr>
        <p:txBody>
          <a:bodyPr anchor="t" rtlCol="false" tIns="0" lIns="0" bIns="0" rIns="0">
            <a:spAutoFit/>
          </a:bodyPr>
          <a:lstStyle/>
          <a:p>
            <a:pPr marL="341631" indent="-170815" lvl="1">
              <a:lnSpc>
                <a:spcPts val="2215"/>
              </a:lnSpc>
              <a:buFont typeface="Arial"/>
              <a:buChar char="•"/>
            </a:pPr>
            <a:r>
              <a:rPr lang="en-US" sz="1582">
                <a:solidFill>
                  <a:srgbClr val="F7F7F7"/>
                </a:solidFill>
                <a:latin typeface="Canva Sans"/>
              </a:rPr>
              <a:t>Contains patient’s health conditions as prescribed by the doctors.</a:t>
            </a:r>
          </a:p>
          <a:p>
            <a:pPr marL="341631" indent="-170815" lvl="1">
              <a:lnSpc>
                <a:spcPts val="2215"/>
              </a:lnSpc>
              <a:buFont typeface="Arial"/>
              <a:buChar char="•"/>
            </a:pPr>
            <a:r>
              <a:rPr lang="en-US" sz="1582">
                <a:solidFill>
                  <a:srgbClr val="F7F7F7"/>
                </a:solidFill>
                <a:latin typeface="Canva Sans"/>
              </a:rPr>
              <a:t>Used to associate various health conditions with risk identified by our model.</a:t>
            </a:r>
          </a:p>
        </p:txBody>
      </p:sp>
      <p:grpSp>
        <p:nvGrpSpPr>
          <p:cNvPr name="Group 23" id="23"/>
          <p:cNvGrpSpPr/>
          <p:nvPr/>
        </p:nvGrpSpPr>
        <p:grpSpPr>
          <a:xfrm rot="0">
            <a:off x="6824281" y="2124119"/>
            <a:ext cx="2509520" cy="3375956"/>
            <a:chOff x="0" y="0"/>
            <a:chExt cx="973654" cy="1309818"/>
          </a:xfrm>
        </p:grpSpPr>
        <p:sp>
          <p:nvSpPr>
            <p:cNvPr name="Freeform 24" id="24"/>
            <p:cNvSpPr/>
            <p:nvPr/>
          </p:nvSpPr>
          <p:spPr>
            <a:xfrm flipH="false" flipV="false" rot="0">
              <a:off x="0" y="0"/>
              <a:ext cx="973654" cy="1309818"/>
            </a:xfrm>
            <a:custGeom>
              <a:avLst/>
              <a:gdLst/>
              <a:ahLst/>
              <a:cxnLst/>
              <a:rect r="r" b="b" t="t" l="l"/>
              <a:pathLst>
                <a:path h="1309818" w="973654">
                  <a:moveTo>
                    <a:pt x="0" y="0"/>
                  </a:moveTo>
                  <a:lnTo>
                    <a:pt x="973654" y="0"/>
                  </a:lnTo>
                  <a:lnTo>
                    <a:pt x="973654" y="1309818"/>
                  </a:lnTo>
                  <a:lnTo>
                    <a:pt x="0" y="1309818"/>
                  </a:lnTo>
                  <a:close/>
                </a:path>
              </a:pathLst>
            </a:custGeom>
            <a:solidFill>
              <a:srgbClr val="1D4355"/>
            </a:solidFill>
          </p:spPr>
        </p:sp>
        <p:sp>
          <p:nvSpPr>
            <p:cNvPr name="TextBox 25" id="25"/>
            <p:cNvSpPr txBox="true"/>
            <p:nvPr/>
          </p:nvSpPr>
          <p:spPr>
            <a:xfrm>
              <a:off x="0" y="-19050"/>
              <a:ext cx="973654" cy="1328868"/>
            </a:xfrm>
            <a:prstGeom prst="rect">
              <a:avLst/>
            </a:prstGeom>
          </p:spPr>
          <p:txBody>
            <a:bodyPr anchor="ctr" rtlCol="false" tIns="29467" lIns="29467" bIns="29467" rIns="29467"/>
            <a:lstStyle/>
            <a:p>
              <a:pPr algn="ctr">
                <a:lnSpc>
                  <a:spcPts val="1418"/>
                </a:lnSpc>
              </a:pPr>
            </a:p>
          </p:txBody>
        </p:sp>
      </p:grpSp>
      <p:sp>
        <p:nvSpPr>
          <p:cNvPr name="TextBox 26" id="26"/>
          <p:cNvSpPr txBox="true"/>
          <p:nvPr/>
        </p:nvSpPr>
        <p:spPr>
          <a:xfrm rot="0">
            <a:off x="7227893" y="2302195"/>
            <a:ext cx="1855394" cy="405294"/>
          </a:xfrm>
          <a:prstGeom prst="rect">
            <a:avLst/>
          </a:prstGeom>
        </p:spPr>
        <p:txBody>
          <a:bodyPr anchor="t" rtlCol="false" tIns="0" lIns="0" bIns="0" rIns="0">
            <a:spAutoFit/>
          </a:bodyPr>
          <a:lstStyle/>
          <a:p>
            <a:pPr algn="ctr">
              <a:lnSpc>
                <a:spcPts val="3385"/>
              </a:lnSpc>
            </a:pPr>
            <a:r>
              <a:rPr lang="en-US" sz="2418">
                <a:solidFill>
                  <a:srgbClr val="F2F1EC"/>
                </a:solidFill>
                <a:latin typeface="Open Sans Bold"/>
              </a:rPr>
              <a:t>Medication</a:t>
            </a:r>
          </a:p>
        </p:txBody>
      </p:sp>
      <p:sp>
        <p:nvSpPr>
          <p:cNvPr name="TextBox 27" id="27"/>
          <p:cNvSpPr txBox="true"/>
          <p:nvPr/>
        </p:nvSpPr>
        <p:spPr>
          <a:xfrm rot="0">
            <a:off x="7023195" y="2836711"/>
            <a:ext cx="2086450" cy="2483933"/>
          </a:xfrm>
          <a:prstGeom prst="rect">
            <a:avLst/>
          </a:prstGeom>
        </p:spPr>
        <p:txBody>
          <a:bodyPr anchor="t" rtlCol="false" tIns="0" lIns="0" bIns="0" rIns="0">
            <a:spAutoFit/>
          </a:bodyPr>
          <a:lstStyle/>
          <a:p>
            <a:pPr marL="341631" indent="-170815" lvl="1">
              <a:lnSpc>
                <a:spcPts val="2215"/>
              </a:lnSpc>
              <a:buFont typeface="Arial"/>
              <a:buChar char="•"/>
            </a:pPr>
            <a:r>
              <a:rPr lang="en-US" sz="1582">
                <a:solidFill>
                  <a:srgbClr val="F7F7F7"/>
                </a:solidFill>
                <a:latin typeface="Canva Sans"/>
              </a:rPr>
              <a:t>Contains date and information of medication prescribed to the patient.</a:t>
            </a:r>
          </a:p>
          <a:p>
            <a:pPr marL="341631" indent="-170815" lvl="1">
              <a:lnSpc>
                <a:spcPts val="2215"/>
              </a:lnSpc>
              <a:buFont typeface="Arial"/>
              <a:buChar char="•"/>
            </a:pPr>
            <a:r>
              <a:rPr lang="en-US" sz="1582">
                <a:solidFill>
                  <a:srgbClr val="F7F7F7"/>
                </a:solidFill>
                <a:latin typeface="Canva Sans"/>
              </a:rPr>
              <a:t>Used to filter out relevant recent data (2018, 2019, 2020)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DAF_nniwLTc</dc:identifier>
  <dcterms:modified xsi:type="dcterms:W3CDTF">2011-08-01T06:04:30Z</dcterms:modified>
  <cp:revision>1</cp:revision>
  <dc:title>DA24_ppt</dc:title>
</cp:coreProperties>
</file>